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442" r:id="rId2"/>
    <p:sldId id="401" r:id="rId3"/>
    <p:sldId id="400" r:id="rId4"/>
    <p:sldId id="449" r:id="rId5"/>
    <p:sldId id="403" r:id="rId6"/>
    <p:sldId id="404" r:id="rId7"/>
    <p:sldId id="405" r:id="rId8"/>
    <p:sldId id="466" r:id="rId9"/>
    <p:sldId id="406" r:id="rId10"/>
    <p:sldId id="387" r:id="rId11"/>
    <p:sldId id="388" r:id="rId12"/>
    <p:sldId id="390" r:id="rId13"/>
    <p:sldId id="407" r:id="rId14"/>
    <p:sldId id="408" r:id="rId15"/>
    <p:sldId id="434" r:id="rId16"/>
    <p:sldId id="410" r:id="rId17"/>
    <p:sldId id="412" r:id="rId18"/>
    <p:sldId id="413" r:id="rId19"/>
    <p:sldId id="414" r:id="rId20"/>
    <p:sldId id="415" r:id="rId21"/>
    <p:sldId id="418" r:id="rId22"/>
    <p:sldId id="417" r:id="rId23"/>
    <p:sldId id="448" r:id="rId24"/>
    <p:sldId id="453" r:id="rId25"/>
    <p:sldId id="432" r:id="rId26"/>
    <p:sldId id="468" r:id="rId27"/>
    <p:sldId id="436" r:id="rId28"/>
    <p:sldId id="454" r:id="rId29"/>
    <p:sldId id="427" r:id="rId30"/>
    <p:sldId id="430" r:id="rId3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1348"/>
    <p:restoredTop sz="86395"/>
  </p:normalViewPr>
  <p:slideViewPr>
    <p:cSldViewPr snapToGrid="0" snapToObjects="1">
      <p:cViewPr varScale="1">
        <p:scale>
          <a:sx n="109" d="100"/>
          <a:sy n="109" d="100"/>
        </p:scale>
        <p:origin x="216" y="200"/>
      </p:cViewPr>
      <p:guideLst/>
    </p:cSldViewPr>
  </p:slideViewPr>
  <p:outlineViewPr>
    <p:cViewPr>
      <p:scale>
        <a:sx n="33" d="100"/>
        <a:sy n="33" d="100"/>
      </p:scale>
      <p:origin x="0" y="-416"/>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E6D9C-2B17-334A-8594-0A7DA348AA6E}"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E0FEF-9117-494F-98B4-43EF8E4BF629}" type="slidenum">
              <a:rPr lang="en-GB" smtClean="0"/>
              <a:t>‹#›</a:t>
            </a:fld>
            <a:endParaRPr lang="en-GB"/>
          </a:p>
        </p:txBody>
      </p:sp>
    </p:spTree>
    <p:extLst>
      <p:ext uri="{BB962C8B-B14F-4D97-AF65-F5344CB8AC3E}">
        <p14:creationId xmlns:p14="http://schemas.microsoft.com/office/powerpoint/2010/main" val="36862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You will remember from the video with Kim and Hassan that they and their friends organized the WCP Program at their school. This included learning about their rights, teaching others, and organizing different changemaker activities. As Child Rights Ambassador you will also - assisted by your teachers - work with the Program in your schools. This will be a great help to you in your mission.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WCP Program is the world’s largest annual education program, which empowers children to become changemakers for a better local community, country and world.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Almost 50 million children in 119 countries have participated in the annual WCP Program since the year 2000.</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Soon, we will explain all the different steps in the WCP Program.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a:t>
            </a:fld>
            <a:endParaRPr lang="en-GB"/>
          </a:p>
        </p:txBody>
      </p:sp>
    </p:spTree>
    <p:extLst>
      <p:ext uri="{BB962C8B-B14F-4D97-AF65-F5344CB8AC3E}">
        <p14:creationId xmlns:p14="http://schemas.microsoft.com/office/powerpoint/2010/main" val="48538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Speaking points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Global Goal 13 is about climate action</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Put very simply, climate is the weather and how it changes over a long period of time.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Right now, the earth’s climate is heating up because of how governments, companies and people do things, especially in big cities and in very rich countries. So called carbon dioxide emissions from cars, coal and oil fires, factories and aircraft affect the climate badly and make the world hotter. Year by year it is getting worse.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people around the world have got used to wasting a lot of resources. While some people in the world hardly have or use any resources at all, other manage to use up more water, food and  energy than nature can recreate.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when plastic and toxic stuff such as chemicals end up in the natural environment, lakes and seas, that’s also bad for the climate.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not only those who waste resources that will suffer from climate change. Everyone who lives on this planet will feel the effects.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We’re already noticing the effects in our own country and where we live.</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Globe you can read about why climate change is happening, how it can affect children and adults, and what can be done to stop the climate crisis.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Guide for Teachers and Child Rights Ambassadors contains more facts and exercises on climate change to use in the classroom that help you learn more and share knowledge with others.</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10</a:t>
            </a:fld>
            <a:endParaRPr lang="en-GB"/>
          </a:p>
        </p:txBody>
      </p:sp>
    </p:spTree>
    <p:extLst>
      <p:ext uri="{BB962C8B-B14F-4D97-AF65-F5344CB8AC3E}">
        <p14:creationId xmlns:p14="http://schemas.microsoft.com/office/powerpoint/2010/main" val="8054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2065"/>
            <a:ext cx="5486400" cy="4022233"/>
          </a:xfrm>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So, right now, the Earth is heating up quickly.</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This can lead to higher temperatures, and longer, more severe droughts where we live.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Changes to the climate can also mean that we get less rain and more extreme weather such as storms and heavy rain.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This can affect harvests and lead to food shortages, it can affect our health and cause fires and flooding, increased poverty, a refugee crisis and conflicts.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In some places, the dry seasons are lasting longer and rain comes less often.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In other places it might be the opposite; it may rain more often, causing flooding that destroys entire villages.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Sea levels may rise and even cover fields and homes near the coast. Then people can</a:t>
            </a:r>
          </a:p>
          <a:p>
            <a:r>
              <a:rPr lang="en-SE" sz="1200" kern="1200" dirty="0">
                <a:solidFill>
                  <a:schemeClr val="tx1"/>
                </a:solidFill>
                <a:effectLst/>
                <a:latin typeface="+mn-lt"/>
                <a:ea typeface="+mn-ea"/>
                <a:cs typeface="+mn-cs"/>
              </a:rPr>
              <a:t>be forced to leave their homes.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If the Earth heats up a lot, entire countries may become impossible to live in.</a:t>
            </a:r>
          </a:p>
          <a:p>
            <a:r>
              <a:rPr lang="en-SE" sz="1200" kern="1200" dirty="0">
                <a:solidFill>
                  <a:schemeClr val="tx1"/>
                </a:solidFill>
                <a:effectLst/>
                <a:latin typeface="+mn-lt"/>
                <a:ea typeface="+mn-ea"/>
                <a:cs typeface="+mn-cs"/>
              </a:rPr>
              <a:t>In the worst-case scenario, the changes could be so great that almost the entire planet becomes uninhabitable! Maybe not for us, but for our children or grandchildren.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No-one knows yet exactly what’s going to happen in our particular country and where we live. But we can be absolutely sure that things will happen.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Adapt the above by adding local examples and facts. </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11</a:t>
            </a:fld>
            <a:endParaRPr lang="en-GB"/>
          </a:p>
        </p:txBody>
      </p:sp>
    </p:spTree>
    <p:extLst>
      <p:ext uri="{BB962C8B-B14F-4D97-AF65-F5344CB8AC3E}">
        <p14:creationId xmlns:p14="http://schemas.microsoft.com/office/powerpoint/2010/main" val="270264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Think quietly for a few minutes about whether you or your elders have already noticed changes to the weather where you live that are affecting things like access to food and water.</a:t>
            </a:r>
          </a:p>
          <a:p>
            <a:r>
              <a:rPr lang="en-SE" sz="1200" kern="1200" dirty="0">
                <a:solidFill>
                  <a:schemeClr val="tx1"/>
                </a:solidFill>
                <a:effectLst/>
                <a:latin typeface="+mn-lt"/>
                <a:ea typeface="+mn-ea"/>
                <a:cs typeface="+mn-cs"/>
              </a:rPr>
              <a:t>What happens with opportunities to find work and support yourself if the dry season is longer, or there’s more flooding?</a:t>
            </a:r>
          </a:p>
          <a:p>
            <a:r>
              <a:rPr lang="en-SE" sz="1200" kern="1200" dirty="0">
                <a:solidFill>
                  <a:schemeClr val="tx1"/>
                </a:solidFill>
                <a:effectLst/>
                <a:latin typeface="+mn-lt"/>
                <a:ea typeface="+mn-ea"/>
                <a:cs typeface="+mn-cs"/>
              </a:rPr>
              <a:t>How is the place where you live affected by hotter or colder conditions, storms and other extreme weather?</a:t>
            </a:r>
          </a:p>
          <a:p>
            <a:r>
              <a:rPr lang="en-SE" sz="1200" kern="1200" dirty="0">
                <a:solidFill>
                  <a:schemeClr val="tx1"/>
                </a:solidFill>
                <a:effectLst/>
                <a:latin typeface="+mn-lt"/>
                <a:ea typeface="+mn-ea"/>
                <a:cs typeface="+mn-cs"/>
              </a:rPr>
              <a:t>Talk about this with your parents and grandparents when you get home.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 </a:t>
            </a:r>
          </a:p>
          <a:p>
            <a:r>
              <a:rPr lang="en-SE" sz="1200" kern="1200" dirty="0">
                <a:solidFill>
                  <a:schemeClr val="tx1"/>
                </a:solidFill>
                <a:effectLst/>
                <a:latin typeface="+mn-lt"/>
                <a:ea typeface="+mn-ea"/>
                <a:cs typeface="+mn-cs"/>
              </a:rPr>
              <a:t>Adapt to local conditions as needed.</a:t>
            </a:r>
          </a:p>
        </p:txBody>
      </p:sp>
      <p:sp>
        <p:nvSpPr>
          <p:cNvPr id="4" name="Slide Number Placeholder 3"/>
          <p:cNvSpPr>
            <a:spLocks noGrp="1"/>
          </p:cNvSpPr>
          <p:nvPr>
            <p:ph type="sldNum" sz="quarter" idx="5"/>
          </p:nvPr>
        </p:nvSpPr>
        <p:spPr/>
        <p:txBody>
          <a:bodyPr/>
          <a:lstStyle/>
          <a:p>
            <a:fld id="{9E822716-89F5-F944-A090-283A76C8A2A5}" type="slidenum">
              <a:rPr lang="en-GB" smtClean="0"/>
              <a:t>12</a:t>
            </a:fld>
            <a:endParaRPr lang="en-GB"/>
          </a:p>
        </p:txBody>
      </p:sp>
    </p:spTree>
    <p:extLst>
      <p:ext uri="{BB962C8B-B14F-4D97-AF65-F5344CB8AC3E}">
        <p14:creationId xmlns:p14="http://schemas.microsoft.com/office/powerpoint/2010/main" val="403632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822716-89F5-F944-A090-283A76C8A2A5}" type="slidenum">
              <a:rPr lang="en-GB" smtClean="0"/>
              <a:t>13</a:t>
            </a:fld>
            <a:endParaRPr lang="en-GB"/>
          </a:p>
        </p:txBody>
      </p:sp>
    </p:spTree>
    <p:extLst>
      <p:ext uri="{BB962C8B-B14F-4D97-AF65-F5344CB8AC3E}">
        <p14:creationId xmlns:p14="http://schemas.microsoft.com/office/powerpoint/2010/main" val="300194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Part of the WCP Program is about learning about Child Rights Heroes and their organizations for change.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Every year, Child Rights Heroes are nominated for the World’s Children’s Prize.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Millions of children learn about the Child Rights Heroes in the Globe and online.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Then each child vote for their favourite in a Global Vote. </a:t>
            </a:r>
          </a:p>
          <a:p>
            <a:r>
              <a:rPr lang="en-SE" sz="1200" kern="1200" dirty="0">
                <a:solidFill>
                  <a:schemeClr val="tx1"/>
                </a:solidFill>
                <a:effectLst/>
                <a:latin typeface="+mn-lt"/>
                <a:ea typeface="+mn-ea"/>
                <a:cs typeface="+mn-cs"/>
              </a:rPr>
              <a:t>The candidate who receives the most votes is awarded the World’s Children’s Prize and named Child Rights Hero of the Year. </a:t>
            </a:r>
          </a:p>
          <a:p>
            <a:r>
              <a:rPr lang="en-SE" sz="1200" kern="1200" dirty="0">
                <a:solidFill>
                  <a:schemeClr val="tx1"/>
                </a:solidFill>
                <a:effectLst/>
                <a:latin typeface="+mn-lt"/>
                <a:ea typeface="+mn-ea"/>
                <a:cs typeface="+mn-cs"/>
              </a:rPr>
              <a:t>However, this year is a little different. </a:t>
            </a:r>
            <a:br>
              <a:rPr lang="en-SE"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Normally three candidates are nominated. Now, eight Heroes are nominated. </a:t>
            </a:r>
          </a:p>
          <a:p>
            <a:r>
              <a:rPr lang="en-SE" sz="1200" kern="1200" dirty="0">
                <a:solidFill>
                  <a:schemeClr val="tx1"/>
                </a:solidFill>
                <a:effectLst/>
                <a:latin typeface="+mn-lt"/>
                <a:ea typeface="+mn-ea"/>
                <a:cs typeface="+mn-cs"/>
              </a:rPr>
              <a:t>They have all previously been awarded the World’s Children’s Prize. </a:t>
            </a:r>
          </a:p>
          <a:p>
            <a:r>
              <a:rPr lang="en-SE" sz="1200" kern="1200" dirty="0">
                <a:solidFill>
                  <a:schemeClr val="tx1"/>
                </a:solidFill>
                <a:effectLst/>
                <a:latin typeface="+mn-lt"/>
                <a:ea typeface="+mn-ea"/>
                <a:cs typeface="+mn-cs"/>
              </a:rPr>
              <a:t>They all have the chance to be voted WCP Decade Child Rights Hero by children in our country and across the globe.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last time the children of the world chose a Decade Child Rights Hero was ten years ago. Back then a total of 7.1 million children voted for Nelson Mandela, freedom fighter and former president of South Africa, and Graça Machel, a Child Rights Advocate from Mozambique.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We will shortly tell your more about the Global Vote.</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14</a:t>
            </a:fld>
            <a:endParaRPr lang="en-GB"/>
          </a:p>
        </p:txBody>
      </p:sp>
    </p:spTree>
    <p:extLst>
      <p:ext uri="{BB962C8B-B14F-4D97-AF65-F5344CB8AC3E}">
        <p14:creationId xmlns:p14="http://schemas.microsoft.com/office/powerpoint/2010/main" val="138692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nominated Child Rights Heroes fight for all children to be treated fairly and to have a decent life. They are role models that can inspire us. </a:t>
            </a:r>
            <a:br>
              <a:rPr lang="en-SE" sz="1200" kern="1200" dirty="0">
                <a:solidFill>
                  <a:schemeClr val="tx1"/>
                </a:solidFill>
                <a:effectLst/>
                <a:latin typeface="+mn-lt"/>
                <a:ea typeface="+mn-ea"/>
                <a:cs typeface="+mn-cs"/>
              </a:rPr>
            </a:br>
            <a:br>
              <a:rPr lang="en-SE" sz="1200" kern="1200" dirty="0">
                <a:solidFill>
                  <a:schemeClr val="tx1"/>
                </a:solidFill>
                <a:effectLst/>
                <a:latin typeface="+mn-lt"/>
                <a:ea typeface="+mn-ea"/>
                <a:cs typeface="+mn-cs"/>
              </a:rPr>
            </a:br>
            <a:r>
              <a:rPr lang="en-SE" sz="1200" kern="1200" dirty="0">
                <a:solidFill>
                  <a:schemeClr val="tx1"/>
                </a:solidFill>
                <a:effectLst/>
                <a:latin typeface="+mn-lt"/>
                <a:ea typeface="+mn-ea"/>
                <a:cs typeface="+mn-cs"/>
              </a:rPr>
              <a:t>While most Child Rights Heroes fight for a better life for both boys and girls, some of them work in particular to defend the equal rights of girls. Their work can also give us ideas about what we all can do to bring about change where we live and in our country.</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Many of the Child Rights Heroes are women. Some have fought prejudice and for girls’ rights since they were young girls’ themselves. The male Child Rights Heroes also fight for equal rights for girls, and encourage boys to respect and defend girls’ rights.	</a:t>
            </a:r>
          </a:p>
        </p:txBody>
      </p:sp>
      <p:sp>
        <p:nvSpPr>
          <p:cNvPr id="4" name="Slide Number Placeholder 3"/>
          <p:cNvSpPr>
            <a:spLocks noGrp="1"/>
          </p:cNvSpPr>
          <p:nvPr>
            <p:ph type="sldNum" sz="quarter" idx="5"/>
          </p:nvPr>
        </p:nvSpPr>
        <p:spPr/>
        <p:txBody>
          <a:bodyPr/>
          <a:lstStyle/>
          <a:p>
            <a:fld id="{9E822716-89F5-F944-A090-283A76C8A2A5}" type="slidenum">
              <a:rPr lang="en-GB" smtClean="0"/>
              <a:t>15</a:t>
            </a:fld>
            <a:endParaRPr lang="en-GB"/>
          </a:p>
        </p:txBody>
      </p:sp>
    </p:spTree>
    <p:extLst>
      <p:ext uri="{BB962C8B-B14F-4D97-AF65-F5344CB8AC3E}">
        <p14:creationId xmlns:p14="http://schemas.microsoft.com/office/powerpoint/2010/main" val="82740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There are plenty of great and fun ways to learn more and raise awareness of the Child Rights Heroes and the children they fight for. The guide for Teachers and Child Rights </a:t>
            </a:r>
          </a:p>
          <a:p>
            <a:r>
              <a:rPr lang="en-SE" sz="1200" kern="1200" dirty="0">
                <a:solidFill>
                  <a:schemeClr val="tx1"/>
                </a:solidFill>
                <a:effectLst/>
                <a:latin typeface="+mn-lt"/>
                <a:ea typeface="+mn-ea"/>
                <a:cs typeface="+mn-cs"/>
              </a:rPr>
              <a:t>Ambassadors contains suggestions and tips.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You can draw and paint pictures or act out short scenes from their lives. Or write and give speeches, playing the role of the Child Rights Heroes. Then use your short plays and drawings when you share information about the heroes with others.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Guide for Teachers and Child Rights Ambassadors contains facts about the Heroes, give tips on activities and lesson plans, and explain how the Child Rights Heroes contribute towards achieving the Global Goals.</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16</a:t>
            </a:fld>
            <a:endParaRPr lang="en-GB"/>
          </a:p>
        </p:txBody>
      </p:sp>
    </p:spTree>
    <p:extLst>
      <p:ext uri="{BB962C8B-B14F-4D97-AF65-F5344CB8AC3E}">
        <p14:creationId xmlns:p14="http://schemas.microsoft.com/office/powerpoint/2010/main" val="138464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99506"/>
          </a:xfrm>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This stage is about understanding how democracy and election campaigns work in practice.</a:t>
            </a:r>
          </a:p>
          <a:p>
            <a:r>
              <a:rPr lang="en-SE" sz="1200" kern="1200" dirty="0">
                <a:solidFill>
                  <a:schemeClr val="tx1"/>
                </a:solidFill>
                <a:effectLst/>
                <a:latin typeface="+mn-lt"/>
                <a:ea typeface="+mn-ea"/>
                <a:cs typeface="+mn-cs"/>
              </a:rPr>
              <a:t>Who makes the decisions in your country, where you live and at home, at school and in your leisure time?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Read about the basic principles of democracy in The Globe, and about how democracy has developed around the world.</a:t>
            </a:r>
          </a:p>
          <a:p>
            <a:r>
              <a:rPr lang="en-SE" sz="1200" kern="1200" dirty="0">
                <a:solidFill>
                  <a:schemeClr val="tx1"/>
                </a:solidFill>
                <a:effectLst/>
                <a:latin typeface="+mn-lt"/>
                <a:ea typeface="+mn-ea"/>
                <a:cs typeface="+mn-cs"/>
              </a:rPr>
              <a:t>Compare this with how democracy functions and has developed where you live and in our country. Discuss what works well at the moment, and what could be improved. </a:t>
            </a:r>
          </a:p>
          <a:p>
            <a:r>
              <a:rPr lang="en-US"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Guide for Teachers and Child Rights Ambassadors contains facts about democracy, and threats to democracy such as corruption and cheating.</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17</a:t>
            </a:fld>
            <a:endParaRPr lang="en-GB"/>
          </a:p>
        </p:txBody>
      </p:sp>
    </p:spTree>
    <p:extLst>
      <p:ext uri="{BB962C8B-B14F-4D97-AF65-F5344CB8AC3E}">
        <p14:creationId xmlns:p14="http://schemas.microsoft.com/office/powerpoint/2010/main" val="224263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8076"/>
          </a:xfrm>
        </p:spPr>
        <p:txBody>
          <a:bodyPr/>
          <a:lstStyle/>
          <a:p>
            <a:r>
              <a:rPr lang="en-SE" sz="1200" kern="1200" dirty="0">
                <a:solidFill>
                  <a:schemeClr val="tx1"/>
                </a:solidFill>
                <a:effectLst/>
                <a:latin typeface="+mn-lt"/>
                <a:ea typeface="+mn-ea"/>
                <a:cs typeface="+mn-cs"/>
              </a:rPr>
              <a:t>To workshop leader: </a:t>
            </a:r>
          </a:p>
          <a:p>
            <a:r>
              <a:rPr lang="en-SE" sz="1200" kern="1200" dirty="0">
                <a:solidFill>
                  <a:schemeClr val="tx1"/>
                </a:solidFill>
                <a:effectLst/>
                <a:latin typeface="+mn-lt"/>
                <a:ea typeface="+mn-ea"/>
                <a:cs typeface="+mn-cs"/>
              </a:rPr>
              <a:t>Ask the participants to turn to the page about stage 7 in the Guide for Teachers and Child Rights Ambassadors, and to look at it while you speak.</a:t>
            </a:r>
          </a:p>
          <a:p>
            <a:r>
              <a:rPr lang="en-SE" sz="1200" kern="1200" dirty="0">
                <a:solidFill>
                  <a:schemeClr val="tx1"/>
                </a:solidFill>
                <a:effectLst/>
                <a:latin typeface="+mn-lt"/>
                <a:ea typeface="+mn-ea"/>
                <a:cs typeface="+mn-cs"/>
              </a:rPr>
              <a:t> </a:t>
            </a:r>
          </a:p>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This stage involves organizing your own election at your school, with the support of teachers and school leaders, on Changemaker Day. The vote is held once all the students have enough knowledge of </a:t>
            </a:r>
            <a:r>
              <a:rPr lang="en-SE" sz="1200" b="1" i="1" kern="1200" dirty="0">
                <a:solidFill>
                  <a:schemeClr val="tx1"/>
                </a:solidFill>
                <a:effectLst/>
                <a:latin typeface="+mn-lt"/>
                <a:ea typeface="+mn-ea"/>
                <a:cs typeface="+mn-cs"/>
              </a:rPr>
              <a:t>all</a:t>
            </a:r>
            <a:r>
              <a:rPr lang="en-SE" sz="1200" kern="1200" dirty="0">
                <a:solidFill>
                  <a:schemeClr val="tx1"/>
                </a:solidFill>
                <a:effectLst/>
                <a:latin typeface="+mn-lt"/>
                <a:ea typeface="+mn-ea"/>
                <a:cs typeface="+mn-cs"/>
              </a:rPr>
              <a:t> the candidates and their work.</a:t>
            </a:r>
          </a:p>
          <a:p>
            <a:r>
              <a:rPr lang="en-SE" sz="1200" kern="1200" dirty="0">
                <a:solidFill>
                  <a:schemeClr val="tx1"/>
                </a:solidFill>
                <a:effectLst/>
                <a:latin typeface="+mn-lt"/>
                <a:ea typeface="+mn-ea"/>
                <a:cs typeface="+mn-cs"/>
              </a:rPr>
              <a:t>Appoint election officiators, vote counters and other election workers from among the Child Rights Ambassador and students. </a:t>
            </a:r>
          </a:p>
          <a:p>
            <a:r>
              <a:rPr lang="en-SE" sz="1200" kern="1200" dirty="0">
                <a:solidFill>
                  <a:schemeClr val="tx1"/>
                </a:solidFill>
                <a:effectLst/>
                <a:latin typeface="+mn-lt"/>
                <a:ea typeface="+mn-ea"/>
                <a:cs typeface="+mn-cs"/>
              </a:rPr>
              <a:t>You need an election register, which is a list of all students who have the right to vote. </a:t>
            </a:r>
          </a:p>
          <a:p>
            <a:r>
              <a:rPr lang="en-SE" sz="1200" kern="1200" dirty="0">
                <a:solidFill>
                  <a:schemeClr val="tx1"/>
                </a:solidFill>
                <a:effectLst/>
                <a:latin typeface="+mn-lt"/>
                <a:ea typeface="+mn-ea"/>
                <a:cs typeface="+mn-cs"/>
              </a:rPr>
              <a:t>You also need ballot papers, voting booths and ballot boxes.</a:t>
            </a:r>
          </a:p>
          <a:p>
            <a:r>
              <a:rPr lang="en-SE" sz="1200" kern="1200" dirty="0">
                <a:solidFill>
                  <a:schemeClr val="tx1"/>
                </a:solidFill>
                <a:effectLst/>
                <a:latin typeface="+mn-lt"/>
                <a:ea typeface="+mn-ea"/>
                <a:cs typeface="+mn-cs"/>
              </a:rPr>
              <a:t>If you want, you can have a vote day ceremony and invite family and local leaders. </a:t>
            </a:r>
          </a:p>
          <a:p>
            <a:r>
              <a:rPr lang="en-SE" sz="1200" kern="1200" dirty="0">
                <a:solidFill>
                  <a:schemeClr val="tx1"/>
                </a:solidFill>
                <a:effectLst/>
                <a:latin typeface="+mn-lt"/>
                <a:ea typeface="+mn-ea"/>
                <a:cs typeface="+mn-cs"/>
              </a:rPr>
              <a:t>Children and young people have the right to vote up until the year they turn 18.</a:t>
            </a:r>
          </a:p>
          <a:p>
            <a:r>
              <a:rPr lang="en-SE" sz="1200" kern="1200" dirty="0">
                <a:solidFill>
                  <a:schemeClr val="tx1"/>
                </a:solidFill>
                <a:effectLst/>
                <a:latin typeface="+mn-lt"/>
                <a:ea typeface="+mn-ea"/>
                <a:cs typeface="+mn-cs"/>
              </a:rPr>
              <a:t>Adults are not allowed to vote. However, they can support you in organizing your election day.</a:t>
            </a:r>
          </a:p>
          <a:p>
            <a:r>
              <a:rPr lang="en-SE" sz="1200" kern="1200" dirty="0">
                <a:solidFill>
                  <a:schemeClr val="tx1"/>
                </a:solidFill>
                <a:effectLst/>
                <a:latin typeface="+mn-lt"/>
                <a:ea typeface="+mn-ea"/>
                <a:cs typeface="+mn-cs"/>
              </a:rPr>
              <a:t>Make sure you carry out your vote correctly without any risk of cheating.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guides for Teachers and Child Rights Ambassadors contain a clear, step-by-step description of how to organize your vote day, including tips on everything from making campaign materials, to how to carry out the actual vote.</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18</a:t>
            </a:fld>
            <a:endParaRPr lang="en-GB"/>
          </a:p>
        </p:txBody>
      </p:sp>
    </p:spTree>
    <p:extLst>
      <p:ext uri="{BB962C8B-B14F-4D97-AF65-F5344CB8AC3E}">
        <p14:creationId xmlns:p14="http://schemas.microsoft.com/office/powerpoint/2010/main" val="150856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No-one else should be able to influence your vote, whether they are a friend or anyone else. And no-one has the right to demand that you tell them who you voted for – it’s up to you if you want to tell.</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These voting booths come from schools in Zimbabwe and Ghana.</a:t>
            </a:r>
          </a:p>
          <a:p>
            <a:r>
              <a:rPr lang="en-SE" sz="1200" kern="1200" dirty="0">
                <a:solidFill>
                  <a:schemeClr val="tx1"/>
                </a:solidFill>
                <a:effectLst/>
                <a:latin typeface="+mn-lt"/>
                <a:ea typeface="+mn-ea"/>
                <a:cs typeface="+mn-cs"/>
              </a:rPr>
              <a:t>To maintain the secrecy of the ballot, you need a voting booth so no-one can see who the children are voting for.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Use your imagination when making your voting booths!</a:t>
            </a:r>
          </a:p>
          <a:p>
            <a:r>
              <a:rPr lang="en-SE" sz="1200" kern="1200" dirty="0">
                <a:solidFill>
                  <a:schemeClr val="tx1"/>
                </a:solidFill>
                <a:effectLst/>
                <a:latin typeface="+mn-lt"/>
                <a:ea typeface="+mn-ea"/>
                <a:cs typeface="+mn-cs"/>
              </a:rPr>
              <a:t>Some schools contact the local election authority and are allowed to borrow their official voting booths, but it’s often more fun and nicer to make your own.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Remember that everyone should have sufficient knowledge of all candidates before they cast their vote.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When it’s time to vote, you enter the voting booth and mark a cross next to your favourite, then fold your ballot paper.</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Finally you put your vote into the ballot box.</a:t>
            </a:r>
          </a:p>
        </p:txBody>
      </p:sp>
      <p:sp>
        <p:nvSpPr>
          <p:cNvPr id="4" name="Slide Number Placeholder 3"/>
          <p:cNvSpPr>
            <a:spLocks noGrp="1"/>
          </p:cNvSpPr>
          <p:nvPr>
            <p:ph type="sldNum" sz="quarter" idx="5"/>
          </p:nvPr>
        </p:nvSpPr>
        <p:spPr/>
        <p:txBody>
          <a:bodyPr/>
          <a:lstStyle/>
          <a:p>
            <a:fld id="{9E822716-89F5-F944-A090-283A76C8A2A5}" type="slidenum">
              <a:rPr lang="en-GB" smtClean="0"/>
              <a:t>19</a:t>
            </a:fld>
            <a:endParaRPr lang="en-GB"/>
          </a:p>
        </p:txBody>
      </p:sp>
    </p:spTree>
    <p:extLst>
      <p:ext uri="{BB962C8B-B14F-4D97-AF65-F5344CB8AC3E}">
        <p14:creationId xmlns:p14="http://schemas.microsoft.com/office/powerpoint/2010/main" val="61543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3292"/>
          </a:xfrm>
        </p:spPr>
        <p:txBody>
          <a:bodyPr/>
          <a:lstStyle/>
          <a:p>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a:t>
            </a:fld>
            <a:endParaRPr lang="en-GB"/>
          </a:p>
        </p:txBody>
      </p:sp>
    </p:spTree>
    <p:extLst>
      <p:ext uri="{BB962C8B-B14F-4D97-AF65-F5344CB8AC3E}">
        <p14:creationId xmlns:p14="http://schemas.microsoft.com/office/powerpoint/2010/main" val="408551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You will make your own ballot boxes.</a:t>
            </a:r>
          </a:p>
          <a:p>
            <a:r>
              <a:rPr lang="en-SE" sz="1200" kern="1200" dirty="0">
                <a:solidFill>
                  <a:schemeClr val="tx1"/>
                </a:solidFill>
                <a:effectLst/>
                <a:latin typeface="+mn-lt"/>
                <a:ea typeface="+mn-ea"/>
                <a:cs typeface="+mn-cs"/>
              </a:rPr>
              <a:t>They can be made from cardboard or old jars, pots or plaited palm leaves.</a:t>
            </a:r>
          </a:p>
          <a:p>
            <a:r>
              <a:rPr lang="en-SE" sz="1200" kern="1200" dirty="0">
                <a:solidFill>
                  <a:schemeClr val="tx1"/>
                </a:solidFill>
                <a:effectLst/>
                <a:latin typeface="+mn-lt"/>
                <a:ea typeface="+mn-ea"/>
                <a:cs typeface="+mn-cs"/>
              </a:rPr>
              <a:t>These ballot boxes come from different countries in the world. Do you have any design ideas for a ballot box?</a:t>
            </a:r>
          </a:p>
          <a:p>
            <a:r>
              <a:rPr lang="en-SE" sz="1200" kern="1200" dirty="0">
                <a:solidFill>
                  <a:schemeClr val="tx1"/>
                </a:solidFill>
                <a:effectLst/>
                <a:latin typeface="+mn-lt"/>
                <a:ea typeface="+mn-ea"/>
                <a:cs typeface="+mn-cs"/>
              </a:rPr>
              <a:t>Be imaginative and be inspired by other children’s ballot boxes in The Globe.</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Every year, children send pictures of their ballot boxes to the WCP.</a:t>
            </a:r>
          </a:p>
          <a:p>
            <a:r>
              <a:rPr lang="en-SE" sz="1200" kern="1200" dirty="0">
                <a:solidFill>
                  <a:schemeClr val="tx1"/>
                </a:solidFill>
                <a:effectLst/>
                <a:latin typeface="+mn-lt"/>
                <a:ea typeface="+mn-ea"/>
                <a:cs typeface="+mn-cs"/>
              </a:rPr>
              <a:t>Some of the best, prettiest and most fun end up being featured in the next issue of The Globe.</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20</a:t>
            </a:fld>
            <a:endParaRPr lang="en-GB"/>
          </a:p>
        </p:txBody>
      </p:sp>
    </p:spTree>
    <p:extLst>
      <p:ext uri="{BB962C8B-B14F-4D97-AF65-F5344CB8AC3E}">
        <p14:creationId xmlns:p14="http://schemas.microsoft.com/office/powerpoint/2010/main" val="25771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Once all children have voted, it’s time to count the votes. </a:t>
            </a:r>
          </a:p>
          <a:p>
            <a:r>
              <a:rPr lang="en-SE" sz="1200" kern="1200" dirty="0">
                <a:solidFill>
                  <a:schemeClr val="tx1"/>
                </a:solidFill>
                <a:effectLst/>
                <a:latin typeface="+mn-lt"/>
                <a:ea typeface="+mn-ea"/>
                <a:cs typeface="+mn-cs"/>
              </a:rPr>
              <a:t>Finally, your school’s results can be revealed.</a:t>
            </a:r>
          </a:p>
          <a:p>
            <a:r>
              <a:rPr lang="en-US"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Afterwards, the result for each candidate is reported to the focal point in your country. It’s usually a teacher or head teacher who is responsible for reporting to the focal point.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WCP adds up all votes from across the whole world, so it’s not just about who got the most votes at your school. Then, finally, the total result is revealed.</a:t>
            </a:r>
            <a:br>
              <a:rPr lang="en-SE" sz="1200" kern="1200" dirty="0">
                <a:solidFill>
                  <a:schemeClr val="tx1"/>
                </a:solidFill>
                <a:effectLst/>
                <a:latin typeface="+mn-lt"/>
                <a:ea typeface="+mn-ea"/>
                <a:cs typeface="+mn-cs"/>
              </a:rPr>
            </a:br>
            <a:br>
              <a:rPr lang="en-SE" sz="1200" kern="1200" dirty="0">
                <a:solidFill>
                  <a:schemeClr val="tx1"/>
                </a:solidFill>
                <a:effectLst/>
                <a:latin typeface="+mn-lt"/>
                <a:ea typeface="+mn-ea"/>
                <a:cs typeface="+mn-cs"/>
              </a:rPr>
            </a:br>
            <a:r>
              <a:rPr lang="en-SE" sz="1200" kern="1200" dirty="0">
                <a:solidFill>
                  <a:schemeClr val="tx1"/>
                </a:solidFill>
                <a:effectLst/>
                <a:latin typeface="+mn-lt"/>
                <a:ea typeface="+mn-ea"/>
                <a:cs typeface="+mn-cs"/>
              </a:rPr>
              <a:t>The Global Vote is not a competition. Therefore the World’s Children’s Prize never use the word Winner.  It’s about honouring three magnificent champions for the rights of the child. The Global Vote divides the awards between them.</a:t>
            </a:r>
          </a:p>
        </p:txBody>
      </p:sp>
      <p:sp>
        <p:nvSpPr>
          <p:cNvPr id="4" name="Slide Number Placeholder 3"/>
          <p:cNvSpPr>
            <a:spLocks noGrp="1"/>
          </p:cNvSpPr>
          <p:nvPr>
            <p:ph type="sldNum" sz="quarter" idx="5"/>
          </p:nvPr>
        </p:nvSpPr>
        <p:spPr/>
        <p:txBody>
          <a:bodyPr/>
          <a:lstStyle/>
          <a:p>
            <a:fld id="{9E822716-89F5-F944-A090-283A76C8A2A5}" type="slidenum">
              <a:rPr lang="en-GB" smtClean="0"/>
              <a:t>21</a:t>
            </a:fld>
            <a:endParaRPr lang="en-GB"/>
          </a:p>
        </p:txBody>
      </p:sp>
    </p:spTree>
    <p:extLst>
      <p:ext uri="{BB962C8B-B14F-4D97-AF65-F5344CB8AC3E}">
        <p14:creationId xmlns:p14="http://schemas.microsoft.com/office/powerpoint/2010/main" val="401242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You’re now going to vote on whether you think corporal punishment, that is hitting students, should be banned in school. You can vote YES or NO.</a:t>
            </a:r>
          </a:p>
          <a:p>
            <a:r>
              <a:rPr lang="en-SE" sz="1200" kern="1200" dirty="0">
                <a:solidFill>
                  <a:schemeClr val="tx1"/>
                </a:solidFill>
                <a:effectLst/>
                <a:latin typeface="+mn-lt"/>
                <a:ea typeface="+mn-ea"/>
                <a:cs typeface="+mn-cs"/>
              </a:rPr>
              <a:t>This is how it works:</a:t>
            </a:r>
          </a:p>
          <a:p>
            <a:r>
              <a:rPr lang="en-SE" sz="1200" kern="1200" dirty="0">
                <a:solidFill>
                  <a:schemeClr val="tx1"/>
                </a:solidFill>
                <a:effectLst/>
                <a:latin typeface="+mn-lt"/>
                <a:ea typeface="+mn-ea"/>
                <a:cs typeface="+mn-cs"/>
              </a:rPr>
              <a:t>• Get into a queue. Keep your distance!</a:t>
            </a:r>
          </a:p>
          <a:p>
            <a:r>
              <a:rPr lang="en-SE" sz="1200" kern="1200" dirty="0">
                <a:solidFill>
                  <a:schemeClr val="tx1"/>
                </a:solidFill>
                <a:effectLst/>
                <a:latin typeface="+mn-lt"/>
                <a:ea typeface="+mn-ea"/>
                <a:cs typeface="+mn-cs"/>
              </a:rPr>
              <a:t>• Everyone will be ticked off on the election register, and will be given a slip of paper. Go into the voting booth, one at a time.</a:t>
            </a:r>
          </a:p>
          <a:p>
            <a:r>
              <a:rPr lang="en-SE" sz="1200" kern="1200" dirty="0">
                <a:solidFill>
                  <a:schemeClr val="tx1"/>
                </a:solidFill>
                <a:effectLst/>
                <a:latin typeface="+mn-lt"/>
                <a:ea typeface="+mn-ea"/>
                <a:cs typeface="+mn-cs"/>
              </a:rPr>
              <a:t>• Write YES or NO on your slip, fold it and then leave. Put your vote in the ballot box!</a:t>
            </a:r>
          </a:p>
          <a:p>
            <a:r>
              <a:rPr lang="en-SE" sz="1200" kern="1200" dirty="0">
                <a:solidFill>
                  <a:schemeClr val="tx1"/>
                </a:solidFill>
                <a:effectLst/>
                <a:latin typeface="+mn-lt"/>
                <a:ea typeface="+mn-ea"/>
                <a:cs typeface="+mn-cs"/>
              </a:rPr>
              <a:t>• The election worker marks you with ink or a stamp, so you cannot vote twice.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To workshop leader:</a:t>
            </a:r>
          </a:p>
          <a:p>
            <a:r>
              <a:rPr lang="en-SE" sz="1200" kern="1200" dirty="0">
                <a:solidFill>
                  <a:schemeClr val="tx1"/>
                </a:solidFill>
                <a:effectLst/>
                <a:latin typeface="+mn-lt"/>
                <a:ea typeface="+mn-ea"/>
                <a:cs typeface="+mn-cs"/>
              </a:rPr>
              <a:t>The idea of this brief, fun exercise is to give a quick, practical experience of how voting works, so Child Rights Ambassadors and teachers are better prepared when they run their own votes. During the break, the speaker and voluntary election workers (3–4 people) all help to quickly set up the ballot boxes and voting booths. </a:t>
            </a:r>
          </a:p>
          <a:p>
            <a:r>
              <a:rPr lang="en-SE" sz="1200" kern="1200" dirty="0">
                <a:solidFill>
                  <a:schemeClr val="tx1"/>
                </a:solidFill>
                <a:effectLst/>
                <a:latin typeface="+mn-lt"/>
                <a:ea typeface="+mn-ea"/>
                <a:cs typeface="+mn-cs"/>
              </a:rPr>
              <a:t>Prepare the following BEFORE you start the training session.</a:t>
            </a:r>
          </a:p>
          <a:p>
            <a:r>
              <a:rPr lang="en-SE" sz="1200" kern="1200" dirty="0">
                <a:solidFill>
                  <a:schemeClr val="tx1"/>
                </a:solidFill>
                <a:effectLst/>
                <a:latin typeface="+mn-lt"/>
                <a:ea typeface="+mn-ea"/>
                <a:cs typeface="+mn-cs"/>
              </a:rPr>
              <a:t>• Make a simple ballot box or prepare a fantastic box well ahead of time.</a:t>
            </a:r>
          </a:p>
          <a:p>
            <a:r>
              <a:rPr lang="en-SE" sz="1200" kern="1200" dirty="0">
                <a:solidFill>
                  <a:schemeClr val="tx1"/>
                </a:solidFill>
                <a:effectLst/>
                <a:latin typeface="+mn-lt"/>
                <a:ea typeface="+mn-ea"/>
                <a:cs typeface="+mn-cs"/>
              </a:rPr>
              <a:t>• Make sure you have an inkpad or colour pen/stamp, that all participants can be ‘marked’ with after they have put their vote in the ballot box. </a:t>
            </a:r>
          </a:p>
          <a:p>
            <a:r>
              <a:rPr lang="en-SE" sz="1200" kern="1200" dirty="0">
                <a:solidFill>
                  <a:schemeClr val="tx1"/>
                </a:solidFill>
                <a:effectLst/>
                <a:latin typeface="+mn-lt"/>
                <a:ea typeface="+mn-ea"/>
                <a:cs typeface="+mn-cs"/>
              </a:rPr>
              <a:t>• Bring an extra copy of the list of participants to function as an election register, which can be used to tick off everyone voting during the exercise. </a:t>
            </a:r>
          </a:p>
          <a:p>
            <a:r>
              <a:rPr lang="en-SE" sz="1200" kern="1200" dirty="0">
                <a:solidFill>
                  <a:schemeClr val="tx1"/>
                </a:solidFill>
                <a:effectLst/>
                <a:latin typeface="+mn-lt"/>
                <a:ea typeface="+mn-ea"/>
                <a:cs typeface="+mn-cs"/>
              </a:rPr>
              <a:t>• Bring materials to use for the voting booth. It doesn’t need to be complicated. For example, use a large piece of fabric to hang up in a corner, or use something else to screen off a corner or part of a room so everyone can vote in private. </a:t>
            </a:r>
          </a:p>
        </p:txBody>
      </p:sp>
      <p:sp>
        <p:nvSpPr>
          <p:cNvPr id="4" name="Slide Number Placeholder 3"/>
          <p:cNvSpPr>
            <a:spLocks noGrp="1"/>
          </p:cNvSpPr>
          <p:nvPr>
            <p:ph type="sldNum" sz="quarter" idx="5"/>
          </p:nvPr>
        </p:nvSpPr>
        <p:spPr/>
        <p:txBody>
          <a:bodyPr/>
          <a:lstStyle/>
          <a:p>
            <a:fld id="{9E822716-89F5-F944-A090-283A76C8A2A5}" type="slidenum">
              <a:rPr lang="en-GB" smtClean="0"/>
              <a:t>22</a:t>
            </a:fld>
            <a:endParaRPr lang="en-GB"/>
          </a:p>
        </p:txBody>
      </p:sp>
    </p:spTree>
    <p:extLst>
      <p:ext uri="{BB962C8B-B14F-4D97-AF65-F5344CB8AC3E}">
        <p14:creationId xmlns:p14="http://schemas.microsoft.com/office/powerpoint/2010/main" val="2284244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Changemaker Day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Global Vote</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Children’s Manifestation for Change</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Round the Globe Run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Speaking notes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said before, at the end of the annual WCP Program, you, as Child Rights Ambassadors, with the help of your teachers, will organize a Changemaker Day at your 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Most schools have their Global Vote, Children’s Manifestation for Change and Round the Globe Run or Walk on the same Changemaker Day.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have two different Changemaker Days, one for the Global Vote and one for the Round the Globe Run or Walk. However, you will then have a Children’s Manifestation for Change on both occasions.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a Changemaker Day you as Child Rights Ambassadors lead fun and impactful changemaker activities, involving and engaging all students in your schools. Of course, teachers and school leaders support you so that everything runs smoothly.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invite your families as well as the media, local leaders and local government officials to come to your Changemaker Day.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will then experience activities like the following (change slide)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23</a:t>
            </a:fld>
            <a:endParaRPr lang="en-GB"/>
          </a:p>
        </p:txBody>
      </p:sp>
    </p:spTree>
    <p:extLst>
      <p:ext uri="{BB962C8B-B14F-4D97-AF65-F5344CB8AC3E}">
        <p14:creationId xmlns:p14="http://schemas.microsoft.com/office/powerpoint/2010/main" val="152175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8076"/>
          </a:xfrm>
        </p:spPr>
        <p:txBody>
          <a:bodyPr/>
          <a:lstStyle/>
          <a:p>
            <a:r>
              <a:rPr lang="en-GB" sz="1200" b="1" kern="1200" dirty="0">
                <a:solidFill>
                  <a:schemeClr val="tx1"/>
                </a:solidFill>
                <a:effectLst/>
                <a:latin typeface="+mn-lt"/>
                <a:ea typeface="+mn-ea"/>
                <a:cs typeface="+mn-cs"/>
              </a:rPr>
              <a:t>Speaking notes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Because Changemaker Day is held at the end of the WCP Program, all the students have learnt about their rights and have enough knowledge of all the candidates and their work. That is when it is time to vote!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24</a:t>
            </a:fld>
            <a:endParaRPr lang="en-GB"/>
          </a:p>
        </p:txBody>
      </p:sp>
    </p:spTree>
    <p:extLst>
      <p:ext uri="{BB962C8B-B14F-4D97-AF65-F5344CB8AC3E}">
        <p14:creationId xmlns:p14="http://schemas.microsoft.com/office/powerpoint/2010/main" val="201058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 </a:t>
            </a:r>
            <a:endParaRPr lang="en-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Children’s </a:t>
            </a:r>
            <a:r>
              <a:rPr lang="en-SE" sz="1200" kern="1200" dirty="0">
                <a:solidFill>
                  <a:schemeClr val="tx1"/>
                </a:solidFill>
                <a:effectLst/>
                <a:latin typeface="+mn-lt"/>
                <a:ea typeface="+mn-ea"/>
                <a:cs typeface="+mn-cs"/>
              </a:rPr>
              <a:t>Manifestation for Change is your manifestation for children’s rights, girls’ equal rights, the environment and the climate. You can make your voices heard about issues that are important to you and your friend, including stopping violence and other violations of children’s rights.  Make posters, placards, and banners and write speeches about you the issues and your demands for change. </a:t>
            </a:r>
          </a:p>
          <a:p>
            <a:r>
              <a:rPr lang="en-SE" sz="1200" kern="1200" dirty="0">
                <a:solidFill>
                  <a:schemeClr val="tx1"/>
                </a:solidFill>
                <a:effectLst/>
                <a:latin typeface="+mn-lt"/>
                <a:ea typeface="+mn-ea"/>
                <a:cs typeface="+mn-cs"/>
              </a:rPr>
              <a:t>All children at your school and/or in your community can join in the manifestation. Walk together to the center of your village or town, while showing your messages with the whole community. Give speeches and, if you like, sing, dance and include other performances in your manifestation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You can invite local media as well as local leaders, organizations, authorities and families to your manifestation. Do it in good time, and repeat your invitation the day before your Changemaker Day. </a:t>
            </a:r>
          </a:p>
        </p:txBody>
      </p:sp>
      <p:sp>
        <p:nvSpPr>
          <p:cNvPr id="4" name="Slide Number Placeholder 3"/>
          <p:cNvSpPr>
            <a:spLocks noGrp="1"/>
          </p:cNvSpPr>
          <p:nvPr>
            <p:ph type="sldNum" sz="quarter" idx="5"/>
          </p:nvPr>
        </p:nvSpPr>
        <p:spPr/>
        <p:txBody>
          <a:bodyPr/>
          <a:lstStyle/>
          <a:p>
            <a:fld id="{9E822716-89F5-F944-A090-283A76C8A2A5}" type="slidenum">
              <a:rPr lang="en-GB" smtClean="0"/>
              <a:t>25</a:t>
            </a:fld>
            <a:endParaRPr lang="en-GB"/>
          </a:p>
        </p:txBody>
      </p:sp>
    </p:spTree>
    <p:extLst>
      <p:ext uri="{BB962C8B-B14F-4D97-AF65-F5344CB8AC3E}">
        <p14:creationId xmlns:p14="http://schemas.microsoft.com/office/powerpoint/2010/main" val="184413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 </a:t>
            </a:r>
            <a:endParaRPr lang="en-SE" sz="1200" kern="1200" dirty="0">
              <a:solidFill>
                <a:schemeClr val="tx1"/>
              </a:solidFill>
              <a:effectLst/>
              <a:latin typeface="+mn-lt"/>
              <a:ea typeface="+mn-ea"/>
              <a:cs typeface="+mn-cs"/>
            </a:endParaRPr>
          </a:p>
          <a:p>
            <a:br>
              <a:rPr lang="en-SE" sz="1200" kern="1200" dirty="0">
                <a:solidFill>
                  <a:schemeClr val="tx1"/>
                </a:solidFill>
                <a:effectLst/>
                <a:latin typeface="+mn-lt"/>
                <a:ea typeface="+mn-ea"/>
                <a:cs typeface="+mn-cs"/>
              </a:rPr>
            </a:br>
            <a:r>
              <a:rPr lang="en-SE" sz="1200" kern="1200" dirty="0">
                <a:solidFill>
                  <a:schemeClr val="tx1"/>
                </a:solidFill>
                <a:effectLst/>
                <a:latin typeface="+mn-lt"/>
                <a:ea typeface="+mn-ea"/>
                <a:cs typeface="+mn-cs"/>
              </a:rPr>
              <a:t>Now, you continue the Children’s Manifestation for Change with the Round the Globe Run. Through running or walking, or maybe dancing or skiing, you highlight the changes you want to see for a better village or town, country and world.</a:t>
            </a:r>
          </a:p>
          <a:p>
            <a:r>
              <a:rPr lang="en-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Children in many countries around the world do the same. Together you bring your messages millions of kilometres and up to a hundred laps around the globe! </a:t>
            </a:r>
            <a:r>
              <a:rPr lang="sv-SE" sz="1200" dirty="0"/>
              <a:t>A </a:t>
            </a:r>
            <a:r>
              <a:rPr lang="sv-SE" sz="1200" dirty="0" err="1"/>
              <a:t>teacher</a:t>
            </a:r>
            <a:r>
              <a:rPr lang="sv-SE" sz="1200" dirty="0"/>
              <a:t> </a:t>
            </a:r>
            <a:r>
              <a:rPr lang="sv-SE" sz="1200" dirty="0" err="1"/>
              <a:t>will</a:t>
            </a:r>
            <a:r>
              <a:rPr lang="sv-SE" sz="1200" dirty="0"/>
              <a:t> later </a:t>
            </a:r>
            <a:r>
              <a:rPr lang="sv-SE" sz="1200" dirty="0" err="1"/>
              <a:t>report</a:t>
            </a:r>
            <a:r>
              <a:rPr lang="sv-SE" sz="1200" dirty="0"/>
              <a:t> to the </a:t>
            </a:r>
            <a:r>
              <a:rPr lang="sv-SE" sz="1200" dirty="0" err="1"/>
              <a:t>local</a:t>
            </a:r>
            <a:r>
              <a:rPr lang="sv-SE" sz="1200" dirty="0"/>
              <a:t> WCP </a:t>
            </a:r>
            <a:r>
              <a:rPr lang="sv-SE" sz="1200" dirty="0" err="1"/>
              <a:t>Focal</a:t>
            </a:r>
            <a:r>
              <a:rPr lang="sv-SE" sz="1200" dirty="0"/>
              <a:t> </a:t>
            </a:r>
            <a:r>
              <a:rPr lang="sv-SE" sz="1200" dirty="0" err="1"/>
              <a:t>point</a:t>
            </a:r>
            <a:r>
              <a:rPr lang="sv-SE" sz="1200" dirty="0"/>
              <a:t> </a:t>
            </a:r>
            <a:r>
              <a:rPr lang="sv-SE" sz="1200" dirty="0" err="1"/>
              <a:t>how</a:t>
            </a:r>
            <a:r>
              <a:rPr lang="sv-SE" sz="1200" dirty="0"/>
              <a:t> </a:t>
            </a:r>
            <a:r>
              <a:rPr lang="sv-SE" sz="1200" dirty="0" err="1"/>
              <a:t>many</a:t>
            </a:r>
            <a:r>
              <a:rPr lang="sv-SE" sz="1200" dirty="0"/>
              <a:t> </a:t>
            </a:r>
            <a:r>
              <a:rPr lang="sv-SE" sz="1200" dirty="0" err="1"/>
              <a:t>children</a:t>
            </a:r>
            <a:r>
              <a:rPr lang="sv-SE" sz="1200" dirty="0"/>
              <a:t> </a:t>
            </a:r>
            <a:r>
              <a:rPr lang="sv-SE" sz="1200" dirty="0" err="1"/>
              <a:t>participated</a:t>
            </a:r>
            <a:r>
              <a:rPr lang="sv-SE" sz="1200" dirty="0"/>
              <a:t> in the manifestation, and </a:t>
            </a:r>
            <a:r>
              <a:rPr lang="sv-SE" sz="1200" dirty="0" err="1"/>
              <a:t>took</a:t>
            </a:r>
            <a:r>
              <a:rPr lang="sv-SE" sz="1200" dirty="0"/>
              <a:t> part in the </a:t>
            </a:r>
            <a:r>
              <a:rPr lang="sv-SE" sz="1200" dirty="0" err="1"/>
              <a:t>three</a:t>
            </a:r>
            <a:r>
              <a:rPr lang="sv-SE" sz="1200" dirty="0"/>
              <a:t> km-</a:t>
            </a:r>
            <a:r>
              <a:rPr lang="sv-SE" sz="1200" dirty="0" err="1"/>
              <a:t>run</a:t>
            </a:r>
            <a:r>
              <a:rPr lang="sv-SE" sz="1200" dirty="0"/>
              <a:t>, or walk .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Think about that while we watch this short video about children in Sweden who used skis in the snow on their Changemaker Day!</a:t>
            </a:r>
          </a:p>
          <a:p>
            <a:r>
              <a:rPr lang="en-SE" sz="1200" kern="1200" dirty="0">
                <a:solidFill>
                  <a:schemeClr val="tx1"/>
                </a:solidFill>
                <a:effectLst/>
                <a:latin typeface="+mn-lt"/>
                <a:ea typeface="+mn-ea"/>
                <a:cs typeface="+mn-cs"/>
              </a:rPr>
              <a:t> </a:t>
            </a:r>
          </a:p>
          <a:p>
            <a:r>
              <a:rPr lang="en-GB" b="0" dirty="0">
                <a:solidFill>
                  <a:schemeClr val="accent6"/>
                </a:solidFill>
              </a:rPr>
              <a:t>To workshop 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6"/>
                </a:solidFill>
              </a:rPr>
              <a:t>Find the link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6"/>
                </a:solidFill>
              </a:rPr>
              <a:t>https://</a:t>
            </a:r>
            <a:r>
              <a:rPr lang="en-GB" b="0" dirty="0" err="1">
                <a:solidFill>
                  <a:schemeClr val="accent6"/>
                </a:solidFill>
              </a:rPr>
              <a:t>youtu.be</a:t>
            </a:r>
            <a:r>
              <a:rPr lang="en-GB" b="0" dirty="0">
                <a:solidFill>
                  <a:schemeClr val="accent6"/>
                </a:solidFill>
              </a:rPr>
              <a:t>/4gIAhGi79Fk</a:t>
            </a:r>
          </a:p>
          <a:p>
            <a:r>
              <a:rPr lang="en-SE" sz="1200" kern="1200" dirty="0">
                <a:solidFill>
                  <a:schemeClr val="tx1"/>
                </a:solidFill>
                <a:effectLst/>
                <a:latin typeface="+mn-lt"/>
                <a:ea typeface="+mn-ea"/>
                <a:cs typeface="+mn-cs"/>
              </a:rPr>
              <a:t>To workshop leader: After you have seen the video, let participants raise their hands and give suggestions if they want for how they want to do the “run” part. </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26</a:t>
            </a:fld>
            <a:endParaRPr lang="en-GB"/>
          </a:p>
        </p:txBody>
      </p:sp>
    </p:spTree>
    <p:extLst>
      <p:ext uri="{BB962C8B-B14F-4D97-AF65-F5344CB8AC3E}">
        <p14:creationId xmlns:p14="http://schemas.microsoft.com/office/powerpoint/2010/main" val="78884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Another activity that you also can include on Changemaker Day is a litter-picking activity in school grounds and/or surrounding areas. Buy picking litter you are showing your community the importance of caring for the environment and setting a good example. Of course adults can help too. </a:t>
            </a:r>
          </a:p>
          <a:p>
            <a:r>
              <a:rPr lang="en-SE" sz="1200" kern="1200" dirty="0">
                <a:solidFill>
                  <a:schemeClr val="tx1"/>
                </a:solidFill>
                <a:effectLst/>
                <a:latin typeface="+mn-lt"/>
                <a:ea typeface="+mn-ea"/>
                <a:cs typeface="+mn-cs"/>
              </a:rPr>
              <a:t>You can also share information with people that you meet about climate change and the need for climate action, including combatting littering. </a:t>
            </a:r>
          </a:p>
          <a:p>
            <a:r>
              <a:rPr lang="en-SE" sz="1200" kern="1200" dirty="0">
                <a:solidFill>
                  <a:schemeClr val="tx1"/>
                </a:solidFill>
                <a:effectLst/>
                <a:latin typeface="+mn-lt"/>
                <a:ea typeface="+mn-ea"/>
                <a:cs typeface="+mn-cs"/>
              </a:rPr>
              <a:t>Many WCP schools have established an annual No Litter Day in their schools. Does your school have one?</a:t>
            </a:r>
          </a:p>
        </p:txBody>
      </p:sp>
      <p:sp>
        <p:nvSpPr>
          <p:cNvPr id="4" name="Slide Number Placeholder 3"/>
          <p:cNvSpPr>
            <a:spLocks noGrp="1"/>
          </p:cNvSpPr>
          <p:nvPr>
            <p:ph type="sldNum" sz="quarter" idx="5"/>
          </p:nvPr>
        </p:nvSpPr>
        <p:spPr/>
        <p:txBody>
          <a:bodyPr/>
          <a:lstStyle/>
          <a:p>
            <a:fld id="{9E822716-89F5-F944-A090-283A76C8A2A5}" type="slidenum">
              <a:rPr lang="en-GB" smtClean="0"/>
              <a:t>27</a:t>
            </a:fld>
            <a:endParaRPr lang="en-GB"/>
          </a:p>
        </p:txBody>
      </p:sp>
    </p:spTree>
    <p:extLst>
      <p:ext uri="{BB962C8B-B14F-4D97-AF65-F5344CB8AC3E}">
        <p14:creationId xmlns:p14="http://schemas.microsoft.com/office/powerpoint/2010/main" val="61119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8076"/>
          </a:xfrm>
        </p:spPr>
        <p:txBody>
          <a:bodyPr/>
          <a:lstStyle/>
          <a:p>
            <a:r>
              <a:rPr lang="en-SE" sz="1200" b="1" kern="1200" dirty="0">
                <a:solidFill>
                  <a:schemeClr val="tx1"/>
                </a:solidFill>
                <a:effectLst/>
                <a:latin typeface="+mn-lt"/>
                <a:ea typeface="+mn-ea"/>
                <a:cs typeface="+mn-cs"/>
              </a:rPr>
              <a:t>Speaking notes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Remember: It’s your day and your decision!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We have shown you all the exciting events and fun activities that can be part of your Changemaker Day.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Once it comes time for you to plan your own Changemaker Day, you will have to decide together if you will include all events in one day, or on different days. It can be during the same week or over a longer period of time. You should adapt your Changemaker Day and activities to your local situation.</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Ask your teachers and school leaders for support in the planning process and preparation. </a:t>
            </a:r>
          </a:p>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28</a:t>
            </a:fld>
            <a:endParaRPr lang="en-GB"/>
          </a:p>
        </p:txBody>
      </p:sp>
    </p:spTree>
    <p:extLst>
      <p:ext uri="{BB962C8B-B14F-4D97-AF65-F5344CB8AC3E}">
        <p14:creationId xmlns:p14="http://schemas.microsoft.com/office/powerpoint/2010/main" val="69232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Present the results of your vote.</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29</a:t>
            </a:fld>
            <a:endParaRPr lang="en-GB"/>
          </a:p>
        </p:txBody>
      </p:sp>
    </p:spTree>
    <p:extLst>
      <p:ext uri="{BB962C8B-B14F-4D97-AF65-F5344CB8AC3E}">
        <p14:creationId xmlns:p14="http://schemas.microsoft.com/office/powerpoint/2010/main" val="417241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821017" cy="4284664"/>
          </a:xfrm>
        </p:spPr>
        <p:txBody>
          <a:bodyPr/>
          <a:lstStyle/>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3</a:t>
            </a:fld>
            <a:endParaRPr lang="en-GB"/>
          </a:p>
        </p:txBody>
      </p:sp>
    </p:spTree>
    <p:extLst>
      <p:ext uri="{BB962C8B-B14F-4D97-AF65-F5344CB8AC3E}">
        <p14:creationId xmlns:p14="http://schemas.microsoft.com/office/powerpoint/2010/main" val="305326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points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If and when you have internet access, you can follow us on social media.</a:t>
            </a:r>
          </a:p>
          <a:p>
            <a:r>
              <a:rPr lang="en-SE" sz="1200" kern="1200" dirty="0">
                <a:solidFill>
                  <a:schemeClr val="tx1"/>
                </a:solidFill>
                <a:effectLst/>
                <a:latin typeface="+mn-lt"/>
                <a:ea typeface="+mn-ea"/>
                <a:cs typeface="+mn-cs"/>
              </a:rPr>
              <a:t>Please share your own thoughts and photos there too, and tag it with #wcpprogram and #childrightsambassador </a:t>
            </a:r>
          </a:p>
          <a:p>
            <a:r>
              <a:rPr lang="en-SE" sz="1200" kern="1200" dirty="0">
                <a:solidFill>
                  <a:schemeClr val="tx1"/>
                </a:solidFill>
                <a:effectLst/>
                <a:latin typeface="+mn-lt"/>
                <a:ea typeface="+mn-ea"/>
                <a:cs typeface="+mn-cs"/>
              </a:rPr>
              <a:t>On the WCP website, you find stories, videos and much more.</a:t>
            </a:r>
          </a:p>
          <a:p>
            <a:r>
              <a:rPr lang="en-SE" sz="1200" kern="1200" dirty="0">
                <a:solidFill>
                  <a:schemeClr val="tx1"/>
                </a:solidFill>
                <a:effectLst/>
                <a:latin typeface="+mn-lt"/>
                <a:ea typeface="+mn-ea"/>
                <a:cs typeface="+mn-cs"/>
              </a:rPr>
              <a:t> </a:t>
            </a:r>
          </a:p>
          <a:p>
            <a:r>
              <a:rPr lang="en-SE"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30</a:t>
            </a:fld>
            <a:endParaRPr lang="en-GB"/>
          </a:p>
        </p:txBody>
      </p:sp>
    </p:spTree>
    <p:extLst>
      <p:ext uri="{BB962C8B-B14F-4D97-AF65-F5344CB8AC3E}">
        <p14:creationId xmlns:p14="http://schemas.microsoft.com/office/powerpoint/2010/main" val="26520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Speaking points</a:t>
            </a:r>
          </a:p>
          <a:p>
            <a:r>
              <a:rPr lang="en-SE" sz="1200" kern="1200" dirty="0">
                <a:solidFill>
                  <a:schemeClr val="tx1"/>
                </a:solidFill>
                <a:effectLst/>
                <a:latin typeface="+mn-lt"/>
                <a:ea typeface="+mn-ea"/>
                <a:cs typeface="+mn-cs"/>
              </a:rPr>
              <a:t>We’re now going to go through the different steps in the WCP Program. </a:t>
            </a:r>
          </a:p>
          <a:p>
            <a:r>
              <a:rPr lang="en-SE" sz="1200" kern="1200" dirty="0">
                <a:solidFill>
                  <a:schemeClr val="tx1"/>
                </a:solidFill>
                <a:effectLst/>
                <a:latin typeface="+mn-lt"/>
                <a:ea typeface="+mn-ea"/>
                <a:cs typeface="+mn-cs"/>
              </a:rPr>
              <a:t>Each step is of course described in detail in the pedagogical guides. So once you go home, you can read up on it there and be reminded of what we talked about here.</a:t>
            </a:r>
          </a:p>
          <a:p>
            <a:r>
              <a:rPr lang="en-US"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822716-89F5-F944-A090-283A76C8A2A5}" type="slidenum">
              <a:rPr lang="en-GB" smtClean="0"/>
              <a:t>4</a:t>
            </a:fld>
            <a:endParaRPr lang="en-GB"/>
          </a:p>
        </p:txBody>
      </p:sp>
    </p:spTree>
    <p:extLst>
      <p:ext uri="{BB962C8B-B14F-4D97-AF65-F5344CB8AC3E}">
        <p14:creationId xmlns:p14="http://schemas.microsoft.com/office/powerpoint/2010/main" val="168047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802"/>
            <a:ext cx="5486400" cy="3600450"/>
          </a:xfrm>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first step in the WCP Program is about the Rights of the Child in your own lives.</a:t>
            </a:r>
          </a:p>
          <a:p>
            <a:r>
              <a:rPr lang="en-SE" sz="1200" kern="1200" dirty="0">
                <a:solidFill>
                  <a:schemeClr val="tx1"/>
                </a:solidFill>
                <a:effectLst/>
                <a:latin typeface="+mn-lt"/>
                <a:ea typeface="+mn-ea"/>
                <a:cs typeface="+mn-cs"/>
              </a:rPr>
              <a:t>It’s important to know your own rights before starting to help others around you.</a:t>
            </a:r>
          </a:p>
          <a:p>
            <a:r>
              <a:rPr lang="en-SE" sz="1200" kern="1200" dirty="0">
                <a:solidFill>
                  <a:schemeClr val="tx1"/>
                </a:solidFill>
                <a:effectLst/>
                <a:latin typeface="+mn-lt"/>
                <a:ea typeface="+mn-ea"/>
                <a:cs typeface="+mn-cs"/>
              </a:rPr>
              <a:t>It also helps you respect the rights of others.</a:t>
            </a:r>
          </a:p>
          <a:p>
            <a:r>
              <a:rPr lang="en-SE" sz="1200" kern="1200" dirty="0">
                <a:solidFill>
                  <a:schemeClr val="tx1"/>
                </a:solidFill>
                <a:effectLst/>
                <a:latin typeface="+mn-lt"/>
                <a:ea typeface="+mn-ea"/>
                <a:cs typeface="+mn-cs"/>
              </a:rPr>
              <a:t>You and your school friends can study facts about the Rights of the Child in The Globe.</a:t>
            </a:r>
          </a:p>
          <a:p>
            <a:r>
              <a:rPr lang="en-SE" sz="1200" kern="1200" dirty="0">
                <a:solidFill>
                  <a:schemeClr val="tx1"/>
                </a:solidFill>
                <a:effectLst/>
                <a:latin typeface="+mn-lt"/>
                <a:ea typeface="+mn-ea"/>
                <a:cs typeface="+mn-cs"/>
              </a:rPr>
              <a:t>Talk to each other about whether these rights are respected where you live and in our country. </a:t>
            </a:r>
          </a:p>
          <a:p>
            <a:r>
              <a:rPr lang="en-SE" sz="1200" kern="1200" dirty="0">
                <a:solidFill>
                  <a:schemeClr val="tx1"/>
                </a:solidFill>
                <a:effectLst/>
                <a:latin typeface="+mn-lt"/>
                <a:ea typeface="+mn-ea"/>
                <a:cs typeface="+mn-cs"/>
              </a:rPr>
              <a:t>How are things at home, at school and in your leisure time?</a:t>
            </a:r>
          </a:p>
          <a:p>
            <a:r>
              <a:rPr lang="en-SE" sz="1200" kern="1200" dirty="0">
                <a:solidFill>
                  <a:schemeClr val="tx1"/>
                </a:solidFill>
                <a:effectLst/>
                <a:latin typeface="+mn-lt"/>
                <a:ea typeface="+mn-ea"/>
                <a:cs typeface="+mn-cs"/>
              </a:rPr>
              <a:t>Is there anything you’d like to change?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What obligations come with child rights?</a:t>
            </a:r>
          </a:p>
          <a:p>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guides for Teachers and Child Rights Ambassadors contain tips and exercises about children’s rights in your own daily life that can be used in the classroom and in other contexts. </a:t>
            </a:r>
          </a:p>
        </p:txBody>
      </p:sp>
      <p:sp>
        <p:nvSpPr>
          <p:cNvPr id="4" name="Slide Number Placeholder 3"/>
          <p:cNvSpPr>
            <a:spLocks noGrp="1"/>
          </p:cNvSpPr>
          <p:nvPr>
            <p:ph type="sldNum" sz="quarter" idx="5"/>
          </p:nvPr>
        </p:nvSpPr>
        <p:spPr/>
        <p:txBody>
          <a:bodyPr/>
          <a:lstStyle/>
          <a:p>
            <a:fld id="{9E822716-89F5-F944-A090-283A76C8A2A5}" type="slidenum">
              <a:rPr lang="en-GB" smtClean="0"/>
              <a:t>5</a:t>
            </a:fld>
            <a:endParaRPr lang="en-GB"/>
          </a:p>
        </p:txBody>
      </p:sp>
    </p:spTree>
    <p:extLst>
      <p:ext uri="{BB962C8B-B14F-4D97-AF65-F5344CB8AC3E}">
        <p14:creationId xmlns:p14="http://schemas.microsoft.com/office/powerpoint/2010/main" val="310447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second step in the WCP Program is about learning about girls’ equal rights.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Girls’ rights are of course included in all other steps too. But in this step we look more closely at the situation for girls.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You can study facts about girls’ rights and read stories about girls’ lives in The Globe and online. You can also watch videos.</a:t>
            </a:r>
          </a:p>
          <a:p>
            <a:r>
              <a:rPr lang="en-SE" sz="1200" kern="1200" dirty="0">
                <a:solidFill>
                  <a:schemeClr val="tx1"/>
                </a:solidFill>
                <a:effectLst/>
                <a:latin typeface="+mn-lt"/>
                <a:ea typeface="+mn-ea"/>
                <a:cs typeface="+mn-cs"/>
              </a:rPr>
              <a:t>Draw inspiration from stories about other Child Rights Ambassadors and Child Rights Heroes.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In this photo, Child Rights Ambassador Kim discusses with vulnerable girls whether their rights are respected.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The guides for Teachers and Child Rights Ambassadors contain many tips and exercises about girls’ equal rights that you can use in the classroom and in other contexts. You can find even more information online.</a:t>
            </a:r>
          </a:p>
        </p:txBody>
      </p:sp>
      <p:sp>
        <p:nvSpPr>
          <p:cNvPr id="4" name="Slide Number Placeholder 3"/>
          <p:cNvSpPr>
            <a:spLocks noGrp="1"/>
          </p:cNvSpPr>
          <p:nvPr>
            <p:ph type="sldNum" sz="quarter" idx="5"/>
          </p:nvPr>
        </p:nvSpPr>
        <p:spPr/>
        <p:txBody>
          <a:bodyPr/>
          <a:lstStyle/>
          <a:p>
            <a:fld id="{9E822716-89F5-F944-A090-283A76C8A2A5}" type="slidenum">
              <a:rPr lang="en-GB" smtClean="0"/>
              <a:t>6</a:t>
            </a:fld>
            <a:endParaRPr lang="en-GB"/>
          </a:p>
        </p:txBody>
      </p:sp>
    </p:spTree>
    <p:extLst>
      <p:ext uri="{BB962C8B-B14F-4D97-AF65-F5344CB8AC3E}">
        <p14:creationId xmlns:p14="http://schemas.microsoft.com/office/powerpoint/2010/main" val="354832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Through stories and videos in The Globe and online, you and others learn about what life is like for other children around the world.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Read, for example, about the members of the WCP Child Jury and Child Rights Ambassadors who fight for children’s rights in other countries.</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Compare facts and how children lives around the world. Discuss with others how things are compared to where you live and in our country.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Are there many differences? </a:t>
            </a:r>
          </a:p>
          <a:p>
            <a:r>
              <a:rPr lang="en-SE" sz="1200" kern="1200" dirty="0">
                <a:solidFill>
                  <a:schemeClr val="tx1"/>
                </a:solidFill>
                <a:effectLst/>
                <a:latin typeface="+mn-lt"/>
                <a:ea typeface="+mn-ea"/>
                <a:cs typeface="+mn-cs"/>
              </a:rPr>
              <a:t>Are there also many similarities?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What can we learn from others? </a:t>
            </a:r>
          </a:p>
          <a:p>
            <a:r>
              <a:rPr lang="en-SE" sz="1200" kern="1200" dirty="0">
                <a:solidFill>
                  <a:schemeClr val="tx1"/>
                </a:solidFill>
                <a:effectLst/>
                <a:latin typeface="+mn-lt"/>
                <a:ea typeface="+mn-ea"/>
                <a:cs typeface="+mn-cs"/>
              </a:rPr>
              <a:t>What could they learn from us?</a:t>
            </a:r>
          </a:p>
          <a:p>
            <a:r>
              <a:rPr lang="en-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E822716-89F5-F944-A090-283A76C8A2A5}" type="slidenum">
              <a:rPr lang="en-GB" smtClean="0"/>
              <a:t>7</a:t>
            </a:fld>
            <a:endParaRPr lang="en-GB"/>
          </a:p>
        </p:txBody>
      </p:sp>
    </p:spTree>
    <p:extLst>
      <p:ext uri="{BB962C8B-B14F-4D97-AF65-F5344CB8AC3E}">
        <p14:creationId xmlns:p14="http://schemas.microsoft.com/office/powerpoint/2010/main" val="366894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b="1" kern="1200" dirty="0">
                <a:solidFill>
                  <a:schemeClr val="tx1"/>
                </a:solidFill>
                <a:effectLst/>
                <a:latin typeface="+mn-lt"/>
                <a:ea typeface="+mn-ea"/>
                <a:cs typeface="+mn-cs"/>
              </a:rPr>
              <a:t>Speaking points: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In this step you will study the Global Goals for Sustainable Development. To “develop sustainably” means to develop, for example, new technology and build roads and factories without harming people, animals or the environment. </a:t>
            </a:r>
          </a:p>
          <a:p>
            <a:r>
              <a:rPr lang="en-US"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Global Goals are also known as SDGs or Agenda 2030, because we need to reach them by the year 2030. If this happens, the world will be better for children and three major challenges that the world is facing will be met. We will end poverty and reduce inequalities, both between between people in countries, and between countries. Climate change will also be stopped.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It is mainly the governments of each country, including in our country, that are responsible for working to achieve the goals. It can be about making new laws and changes to the way schools and  health care works. It could also be about changing laws that regulate farming practices and factory work. However, everyone can make a contribution, big or small. This goes for children too.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In the Globe and online you can find many more facts about the Global Goals and about Climate Change. The Globe also has stories about what children can do, and how the Child Rights Heroes do to contribute towards achieving the goals.</a:t>
            </a:r>
          </a:p>
        </p:txBody>
      </p:sp>
      <p:sp>
        <p:nvSpPr>
          <p:cNvPr id="4" name="Slide Number Placeholder 3"/>
          <p:cNvSpPr>
            <a:spLocks noGrp="1"/>
          </p:cNvSpPr>
          <p:nvPr>
            <p:ph type="sldNum" sz="quarter" idx="5"/>
          </p:nvPr>
        </p:nvSpPr>
        <p:spPr/>
        <p:txBody>
          <a:bodyPr/>
          <a:lstStyle/>
          <a:p>
            <a:fld id="{9E822716-89F5-F944-A090-283A76C8A2A5}" type="slidenum">
              <a:rPr lang="en-GB" smtClean="0"/>
              <a:t>8</a:t>
            </a:fld>
            <a:endParaRPr lang="en-GB" dirty="0"/>
          </a:p>
        </p:txBody>
      </p:sp>
    </p:spTree>
    <p:extLst>
      <p:ext uri="{BB962C8B-B14F-4D97-AF65-F5344CB8AC3E}">
        <p14:creationId xmlns:p14="http://schemas.microsoft.com/office/powerpoint/2010/main" val="235605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 </a:t>
            </a:r>
            <a:r>
              <a:rPr lang="en-SE" sz="1200" b="1" kern="1200" dirty="0">
                <a:solidFill>
                  <a:schemeClr val="tx1"/>
                </a:solidFill>
                <a:effectLst/>
                <a:latin typeface="+mn-lt"/>
                <a:ea typeface="+mn-ea"/>
                <a:cs typeface="+mn-cs"/>
              </a:rPr>
              <a:t>Speaking notes</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The Global Goals are closely linked to the Rights of the Child.</a:t>
            </a:r>
          </a:p>
          <a:p>
            <a:r>
              <a:rPr lang="en-SE" sz="1200" kern="1200" dirty="0">
                <a:solidFill>
                  <a:schemeClr val="tx1"/>
                </a:solidFill>
                <a:effectLst/>
                <a:latin typeface="+mn-lt"/>
                <a:ea typeface="+mn-ea"/>
                <a:cs typeface="+mn-cs"/>
              </a:rPr>
              <a:t>There are goals about everything in life. Such has having a good home, the right to go to school, to have clean water, to good jobs and to a healthy environment. </a:t>
            </a:r>
          </a:p>
          <a:p>
            <a:r>
              <a:rPr lang="en-SE" sz="1200" kern="1200" dirty="0">
                <a:solidFill>
                  <a:schemeClr val="tx1"/>
                </a:solidFill>
                <a:effectLst/>
                <a:latin typeface="+mn-lt"/>
                <a:ea typeface="+mn-ea"/>
                <a:cs typeface="+mn-cs"/>
              </a:rPr>
              <a:t> </a:t>
            </a:r>
          </a:p>
          <a:p>
            <a:r>
              <a:rPr lang="en-SE" sz="1200" kern="1200" dirty="0">
                <a:solidFill>
                  <a:schemeClr val="tx1"/>
                </a:solidFill>
                <a:effectLst/>
                <a:latin typeface="+mn-lt"/>
                <a:ea typeface="+mn-ea"/>
                <a:cs typeface="+mn-cs"/>
              </a:rPr>
              <a:t>If the Global Goals are achieved, then the situation for children around the world will improve. </a:t>
            </a:r>
          </a:p>
          <a:p>
            <a:r>
              <a:rPr lang="en-SE" sz="1200" kern="1200" dirty="0">
                <a:solidFill>
                  <a:schemeClr val="tx1"/>
                </a:solidFill>
                <a:effectLst/>
                <a:latin typeface="+mn-lt"/>
                <a:ea typeface="+mn-ea"/>
                <a:cs typeface="+mn-cs"/>
              </a:rPr>
              <a:t>If the Global Goals are </a:t>
            </a:r>
            <a:r>
              <a:rPr lang="en-SE" sz="1200" i="1" kern="1200" dirty="0">
                <a:solidFill>
                  <a:schemeClr val="tx1"/>
                </a:solidFill>
                <a:effectLst/>
                <a:latin typeface="+mn-lt"/>
                <a:ea typeface="+mn-ea"/>
                <a:cs typeface="+mn-cs"/>
              </a:rPr>
              <a:t>not</a:t>
            </a:r>
            <a:r>
              <a:rPr lang="en-SE" sz="1200" kern="1200" dirty="0">
                <a:solidFill>
                  <a:schemeClr val="tx1"/>
                </a:solidFill>
                <a:effectLst/>
                <a:latin typeface="+mn-lt"/>
                <a:ea typeface="+mn-ea"/>
                <a:cs typeface="+mn-cs"/>
              </a:rPr>
              <a:t> achieved, the situation for children will not improve and may even get worse. </a:t>
            </a:r>
          </a:p>
        </p:txBody>
      </p:sp>
      <p:sp>
        <p:nvSpPr>
          <p:cNvPr id="4" name="Slide Number Placeholder 3"/>
          <p:cNvSpPr>
            <a:spLocks noGrp="1"/>
          </p:cNvSpPr>
          <p:nvPr>
            <p:ph type="sldNum" sz="quarter" idx="5"/>
          </p:nvPr>
        </p:nvSpPr>
        <p:spPr/>
        <p:txBody>
          <a:bodyPr/>
          <a:lstStyle/>
          <a:p>
            <a:fld id="{9E822716-89F5-F944-A090-283A76C8A2A5}" type="slidenum">
              <a:rPr lang="en-GB" smtClean="0"/>
              <a:t>9</a:t>
            </a:fld>
            <a:endParaRPr lang="en-GB"/>
          </a:p>
        </p:txBody>
      </p:sp>
    </p:spTree>
    <p:extLst>
      <p:ext uri="{BB962C8B-B14F-4D97-AF65-F5344CB8AC3E}">
        <p14:creationId xmlns:p14="http://schemas.microsoft.com/office/powerpoint/2010/main" val="357704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FF99-736E-E746-913D-72E3EB5F03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8810221-A59B-4F4E-AF50-2101B1738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2DF87D1-F47A-A54D-938B-7907205DA9B1}"/>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9DE66335-A5F6-5546-BD3E-8B09E17CC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97A93-8B95-644C-86C0-358DFD5FAF28}"/>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419401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3CA5-57ED-FD4D-A8D4-CAF232DC2F1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6D0F339-90BF-9A4F-AC60-991D6F426A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FC34E0-2B3F-C645-9B21-19E7B86C95D9}"/>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92861DAF-34F0-244F-9B4C-A9763951B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D9FEB-2D30-4243-9308-AE7828E34B14}"/>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395398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C5223-60A9-2D43-9B9F-6F6AB51D47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E3EA0A5-047B-9347-ADC9-4EF81953FF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4A9E68-21FD-8F4A-954A-896F1420C8BC}"/>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29C9C314-D319-2C44-BD76-813E17AC2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70C2F-AA31-5848-9D96-FECE1BD58937}"/>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4239433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userDrawn="1"/>
        </p:nvSpPr>
        <p:spPr>
          <a:xfrm>
            <a:off x="11064552" y="6442521"/>
            <a:ext cx="936104" cy="246221"/>
          </a:xfrm>
          <a:prstGeom prst="rect">
            <a:avLst/>
          </a:prstGeom>
          <a:noFill/>
        </p:spPr>
        <p:txBody>
          <a:bodyPr wrap="square" rtlCol="0" anchor="b">
            <a:spAutoFit/>
          </a:bodyPr>
          <a:lstStyle/>
          <a:p>
            <a:pPr algn="r"/>
            <a:fld id="{6CE035FB-656D-BE4C-9C54-3AFE6E724348}" type="slidenum">
              <a:rPr lang="en-GB" sz="1000" noProof="0" smtClean="0">
                <a:latin typeface="Noto IKEA Latin" panose="020B0502040504020204" pitchFamily="34" charset="0"/>
              </a:rPr>
              <a:pPr algn="r"/>
              <a:t>‹#›</a:t>
            </a:fld>
            <a:endParaRPr lang="en-GB" sz="1000" noProof="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r>
              <a:rPr lang="en-GB" noProof="0"/>
              <a:t>Foundations and Franchising – The unique way IKEA is organised</a:t>
            </a:r>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dirty="0"/>
              <a:t>© Inter IKEA Systems B.V. 2020</a:t>
            </a:r>
            <a:endParaRPr lang="en-GB" dirty="0"/>
          </a:p>
        </p:txBody>
      </p:sp>
    </p:spTree>
    <p:extLst>
      <p:ext uri="{BB962C8B-B14F-4D97-AF65-F5344CB8AC3E}">
        <p14:creationId xmlns:p14="http://schemas.microsoft.com/office/powerpoint/2010/main" val="289116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4C17-BB9E-6D48-BA30-5FA502B876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DB3CA1-470A-7044-B3BC-32FACD886A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90F111-5F3B-D344-8B0D-9D5E4AD146DB}"/>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0D7F4A43-C7EC-AB41-8C59-FC056D897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8E468-7BC7-B344-A0D3-FBAB85C3D31B}"/>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17296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18E4-E99E-FA41-A2AC-C61C82C355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FFF656F-E6CA-BD47-96EB-74FF07FC4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6C50678-086D-804E-AEAC-D22071AD7B6D}"/>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26EA55FA-1437-A448-AD93-61483CA5F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44BC88-205B-614C-81AC-F532110AD779}"/>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160977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8C00-3FE1-5849-8224-A7B7909F13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509D9F6-C184-7B4B-8B53-26E008C9AC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9EA1418-563E-CB43-B02C-6ABA1281D8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A66C9C-D43F-D54E-A5EA-0B8AF5D92F62}"/>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6" name="Footer Placeholder 5">
            <a:extLst>
              <a:ext uri="{FF2B5EF4-FFF2-40B4-BE49-F238E27FC236}">
                <a16:creationId xmlns:a16="http://schemas.microsoft.com/office/drawing/2014/main" id="{A1CD711B-57B5-4245-A425-95015117E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F5923-7AE0-FA4A-987A-49F12530794D}"/>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186793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A4BE-4009-474F-9942-D3217AB0372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59FFC5F-4550-3E45-9D7F-8A50540D2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DF8C7E8-8168-504E-A664-41D20F054F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1EE1BEA-7E5A-A64B-B2B3-47D69AB9E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06F11-B60F-D54A-A462-118654D17C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4A14EB9-FF6C-7243-9495-233D997E45CF}"/>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8" name="Footer Placeholder 7">
            <a:extLst>
              <a:ext uri="{FF2B5EF4-FFF2-40B4-BE49-F238E27FC236}">
                <a16:creationId xmlns:a16="http://schemas.microsoft.com/office/drawing/2014/main" id="{E325B0AD-22EE-6642-A00D-4D58EFB3C6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07E2D6-1CDC-6C49-85B0-4EECB1F8B1C2}"/>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392607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9FB0-E9D6-E44F-9CB9-5A6DD3E00DB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2399D6-70D2-3242-B899-290DB7740C15}"/>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4" name="Footer Placeholder 3">
            <a:extLst>
              <a:ext uri="{FF2B5EF4-FFF2-40B4-BE49-F238E27FC236}">
                <a16:creationId xmlns:a16="http://schemas.microsoft.com/office/drawing/2014/main" id="{CA9EA909-C134-594F-B3EC-5745CF0581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81D023-39CA-714C-91B2-448F579F7FA5}"/>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66539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EACEC-899E-174E-A1CD-2EBEC353B735}"/>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3" name="Footer Placeholder 2">
            <a:extLst>
              <a:ext uri="{FF2B5EF4-FFF2-40B4-BE49-F238E27FC236}">
                <a16:creationId xmlns:a16="http://schemas.microsoft.com/office/drawing/2014/main" id="{5334F8C3-40AE-BE44-9CE5-F73E05C4B8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36E758-0EBA-584A-A079-D5B449D746D4}"/>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21915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9339-5CBA-DD4E-AA66-215662618B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DFD2027-D749-444A-BA39-036A4BB71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EF0DC07-44FE-C741-A3AF-5CEC1A5E5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288BB3-0575-F244-8178-D74AA5D3A0AC}"/>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6" name="Footer Placeholder 5">
            <a:extLst>
              <a:ext uri="{FF2B5EF4-FFF2-40B4-BE49-F238E27FC236}">
                <a16:creationId xmlns:a16="http://schemas.microsoft.com/office/drawing/2014/main" id="{CBC7843B-0FFE-1A43-8A7A-F7BCD7D27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E33F6D-9F90-FB49-B074-430B6F977514}"/>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297104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60A5-7E8F-D64F-AF89-D770F34F0A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BB96733-1CA3-054D-B618-DBAD43AC9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DA89D5-6F4D-7A4B-B89E-110597F0F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B81678-551F-3B48-9F72-D6102D91FD4F}"/>
              </a:ext>
            </a:extLst>
          </p:cNvPr>
          <p:cNvSpPr>
            <a:spLocks noGrp="1"/>
          </p:cNvSpPr>
          <p:nvPr>
            <p:ph type="dt" sz="half" idx="10"/>
          </p:nvPr>
        </p:nvSpPr>
        <p:spPr/>
        <p:txBody>
          <a:bodyPr/>
          <a:lstStyle/>
          <a:p>
            <a:fld id="{22AB0580-102F-FE4E-849C-E006867880E0}" type="datetimeFigureOut">
              <a:rPr lang="en-GB" smtClean="0"/>
              <a:t>23/11/2021</a:t>
            </a:fld>
            <a:endParaRPr lang="en-GB"/>
          </a:p>
        </p:txBody>
      </p:sp>
      <p:sp>
        <p:nvSpPr>
          <p:cNvPr id="6" name="Footer Placeholder 5">
            <a:extLst>
              <a:ext uri="{FF2B5EF4-FFF2-40B4-BE49-F238E27FC236}">
                <a16:creationId xmlns:a16="http://schemas.microsoft.com/office/drawing/2014/main" id="{BF2E441C-4EA2-8F40-B4CE-AF9BA6C74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116BAC-0743-CB41-ACBB-BC0352BD10C8}"/>
              </a:ext>
            </a:extLst>
          </p:cNvPr>
          <p:cNvSpPr>
            <a:spLocks noGrp="1"/>
          </p:cNvSpPr>
          <p:nvPr>
            <p:ph type="sldNum" sz="quarter" idx="12"/>
          </p:nvPr>
        </p:nvSpPr>
        <p:spPr/>
        <p:txBody>
          <a:bodyPr/>
          <a:lstStyle/>
          <a:p>
            <a:fld id="{2BF3C6B4-C29E-6B4F-A6BD-246F2661128E}" type="slidenum">
              <a:rPr lang="en-GB" smtClean="0"/>
              <a:t>‹#›</a:t>
            </a:fld>
            <a:endParaRPr lang="en-GB"/>
          </a:p>
        </p:txBody>
      </p:sp>
    </p:spTree>
    <p:extLst>
      <p:ext uri="{BB962C8B-B14F-4D97-AF65-F5344CB8AC3E}">
        <p14:creationId xmlns:p14="http://schemas.microsoft.com/office/powerpoint/2010/main" val="355310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B6FC5E-C70D-BB48-9AE6-BBEB610A2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36E3B2D-E1C7-8141-8B86-2C8DC02D3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D720A3-5140-0B41-A077-993DB16CC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B0580-102F-FE4E-849C-E006867880E0}" type="datetimeFigureOut">
              <a:rPr lang="en-GB" smtClean="0"/>
              <a:t>23/11/2021</a:t>
            </a:fld>
            <a:endParaRPr lang="en-GB"/>
          </a:p>
        </p:txBody>
      </p:sp>
      <p:sp>
        <p:nvSpPr>
          <p:cNvPr id="5" name="Footer Placeholder 4">
            <a:extLst>
              <a:ext uri="{FF2B5EF4-FFF2-40B4-BE49-F238E27FC236}">
                <a16:creationId xmlns:a16="http://schemas.microsoft.com/office/drawing/2014/main" id="{0A2DFBC1-B10B-054E-8074-C309F184F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1505F4-B818-FA45-8C4E-52A8CB9E6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3C6B4-C29E-6B4F-A6BD-246F2661128E}" type="slidenum">
              <a:rPr lang="en-GB" smtClean="0"/>
              <a:t>‹#›</a:t>
            </a:fld>
            <a:endParaRPr lang="en-GB"/>
          </a:p>
        </p:txBody>
      </p:sp>
    </p:spTree>
    <p:extLst>
      <p:ext uri="{BB962C8B-B14F-4D97-AF65-F5344CB8AC3E}">
        <p14:creationId xmlns:p14="http://schemas.microsoft.com/office/powerpoint/2010/main" val="251055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0.tif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32CD91-39F3-7C40-B458-C060D4178AF7}"/>
              </a:ext>
            </a:extLst>
          </p:cNvPr>
          <p:cNvSpPr/>
          <p:nvPr/>
        </p:nvSpPr>
        <p:spPr>
          <a:xfrm>
            <a:off x="0" y="0"/>
            <a:ext cx="12192000" cy="6858000"/>
          </a:xfrm>
          <a:prstGeom prst="rect">
            <a:avLst/>
          </a:prstGeom>
          <a:solidFill>
            <a:srgbClr val="FF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15EA2C7-E6AD-2A4C-9109-E1F9D33D3CD1}"/>
              </a:ext>
            </a:extLst>
          </p:cNvPr>
          <p:cNvSpPr>
            <a:spLocks noGrp="1"/>
          </p:cNvSpPr>
          <p:nvPr>
            <p:ph type="title"/>
          </p:nvPr>
        </p:nvSpPr>
        <p:spPr>
          <a:xfrm>
            <a:off x="838200" y="2103437"/>
            <a:ext cx="10515600" cy="1325563"/>
          </a:xfrm>
        </p:spPr>
        <p:txBody>
          <a:bodyPr/>
          <a:lstStyle/>
          <a:p>
            <a:pPr algn="ctr"/>
            <a:r>
              <a:rPr lang="en-SE" b="1" dirty="0"/>
              <a:t>The World’s Children’s Prize Program</a:t>
            </a:r>
            <a:endParaRPr lang="en-SE" dirty="0"/>
          </a:p>
        </p:txBody>
      </p:sp>
    </p:spTree>
    <p:extLst>
      <p:ext uri="{BB962C8B-B14F-4D97-AF65-F5344CB8AC3E}">
        <p14:creationId xmlns:p14="http://schemas.microsoft.com/office/powerpoint/2010/main" val="360457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DE136-CB70-7441-8C71-9988A1648DEA}"/>
              </a:ext>
            </a:extLst>
          </p:cNvPr>
          <p:cNvSpPr>
            <a:spLocks noGrp="1"/>
          </p:cNvSpPr>
          <p:nvPr>
            <p:ph type="title"/>
          </p:nvPr>
        </p:nvSpPr>
        <p:spPr>
          <a:xfrm>
            <a:off x="870972" y="525558"/>
            <a:ext cx="4825753" cy="1728787"/>
          </a:xfrm>
        </p:spPr>
        <p:txBody>
          <a:bodyPr>
            <a:normAutofit/>
          </a:bodyPr>
          <a:lstStyle/>
          <a:p>
            <a:r>
              <a:rPr lang="sv-SE" b="1" dirty="0"/>
              <a:t>Global </a:t>
            </a:r>
            <a:r>
              <a:rPr lang="sv-SE" b="1" dirty="0" err="1"/>
              <a:t>Goal</a:t>
            </a:r>
            <a:r>
              <a:rPr lang="sv-SE" b="1" dirty="0"/>
              <a:t> 13:</a:t>
            </a:r>
            <a:br>
              <a:rPr lang="sv-SE" b="1" dirty="0"/>
            </a:br>
            <a:r>
              <a:rPr lang="sv-SE" b="1" dirty="0" err="1"/>
              <a:t>Climate</a:t>
            </a:r>
            <a:r>
              <a:rPr lang="sv-SE" b="1" dirty="0"/>
              <a:t> Action</a:t>
            </a:r>
            <a:endParaRPr lang="sv-SE" dirty="0"/>
          </a:p>
        </p:txBody>
      </p:sp>
      <p:pic>
        <p:nvPicPr>
          <p:cNvPr id="9" name="Content Placeholder 5">
            <a:extLst>
              <a:ext uri="{FF2B5EF4-FFF2-40B4-BE49-F238E27FC236}">
                <a16:creationId xmlns:a16="http://schemas.microsoft.com/office/drawing/2014/main" id="{C02C1A9C-7D9A-5546-8B7F-F029546EAE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7728" y="652673"/>
            <a:ext cx="4319472" cy="3034428"/>
          </a:xfrm>
          <a:prstGeom prst="rect">
            <a:avLst/>
          </a:prstGeom>
        </p:spPr>
      </p:pic>
      <p:pic>
        <p:nvPicPr>
          <p:cNvPr id="10" name="Picture 9">
            <a:extLst>
              <a:ext uri="{FF2B5EF4-FFF2-40B4-BE49-F238E27FC236}">
                <a16:creationId xmlns:a16="http://schemas.microsoft.com/office/drawing/2014/main" id="{2D788087-AFEF-EB4D-B72E-3D2E716CBE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7728" y="3763876"/>
            <a:ext cx="4319472" cy="2877848"/>
          </a:xfrm>
          <a:prstGeom prst="rect">
            <a:avLst/>
          </a:prstGeom>
        </p:spPr>
      </p:pic>
      <p:pic>
        <p:nvPicPr>
          <p:cNvPr id="11" name="Picture 10">
            <a:extLst>
              <a:ext uri="{FF2B5EF4-FFF2-40B4-BE49-F238E27FC236}">
                <a16:creationId xmlns:a16="http://schemas.microsoft.com/office/drawing/2014/main" id="{7086F831-42EC-B64D-829F-567E50F1F6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0972" y="2334952"/>
            <a:ext cx="6639860" cy="4306772"/>
          </a:xfrm>
          <a:prstGeom prst="rect">
            <a:avLst/>
          </a:prstGeom>
        </p:spPr>
      </p:pic>
      <p:pic>
        <p:nvPicPr>
          <p:cNvPr id="6" name="Picture 5">
            <a:extLst>
              <a:ext uri="{FF2B5EF4-FFF2-40B4-BE49-F238E27FC236}">
                <a16:creationId xmlns:a16="http://schemas.microsoft.com/office/drawing/2014/main" id="{D51044B4-E6E2-9446-8BB1-A37366E3A7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02348">
            <a:off x="5934279" y="453830"/>
            <a:ext cx="2327053" cy="2327053"/>
          </a:xfrm>
          <a:prstGeom prst="rect">
            <a:avLst/>
          </a:prstGeom>
        </p:spPr>
      </p:pic>
    </p:spTree>
    <p:extLst>
      <p:ext uri="{BB962C8B-B14F-4D97-AF65-F5344CB8AC3E}">
        <p14:creationId xmlns:p14="http://schemas.microsoft.com/office/powerpoint/2010/main" val="3782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9">
            <a:extLst>
              <a:ext uri="{FF2B5EF4-FFF2-40B4-BE49-F238E27FC236}">
                <a16:creationId xmlns:a16="http://schemas.microsoft.com/office/drawing/2014/main" id="{D4677F30-2B85-EA40-99E7-CF4BBBD81061}"/>
              </a:ext>
            </a:extLst>
          </p:cNvPr>
          <p:cNvSpPr>
            <a:spLocks noGrp="1"/>
          </p:cNvSpPr>
          <p:nvPr>
            <p:ph type="title"/>
          </p:nvPr>
        </p:nvSpPr>
        <p:spPr>
          <a:xfrm>
            <a:off x="885093" y="603524"/>
            <a:ext cx="4900712" cy="1728787"/>
          </a:xfrm>
        </p:spPr>
        <p:txBody>
          <a:bodyPr>
            <a:normAutofit/>
          </a:bodyPr>
          <a:lstStyle/>
          <a:p>
            <a:r>
              <a:rPr lang="en-SE" b="1" dirty="0"/>
              <a:t>How does Climate Change impact us?</a:t>
            </a:r>
            <a:endParaRPr lang="en-SE" dirty="0"/>
          </a:p>
        </p:txBody>
      </p:sp>
      <p:sp>
        <p:nvSpPr>
          <p:cNvPr id="17" name="Text Placeholder 9">
            <a:extLst>
              <a:ext uri="{FF2B5EF4-FFF2-40B4-BE49-F238E27FC236}">
                <a16:creationId xmlns:a16="http://schemas.microsoft.com/office/drawing/2014/main" id="{138EB4CD-8F77-9F44-AC22-00EEF9239275}"/>
              </a:ext>
            </a:extLst>
          </p:cNvPr>
          <p:cNvSpPr>
            <a:spLocks noGrp="1"/>
          </p:cNvSpPr>
          <p:nvPr>
            <p:ph type="body" sz="quarter" idx="18"/>
          </p:nvPr>
        </p:nvSpPr>
        <p:spPr>
          <a:xfrm>
            <a:off x="885093" y="2332311"/>
            <a:ext cx="4475204" cy="3364481"/>
          </a:xfrm>
        </p:spPr>
        <p:txBody>
          <a:bodyPr/>
          <a:lstStyle/>
          <a:p>
            <a:pPr marL="0" indent="0">
              <a:buNone/>
            </a:pPr>
            <a:r>
              <a:rPr lang="sv-SE" sz="2200" dirty="0"/>
              <a:t>The Earth is </a:t>
            </a:r>
            <a:r>
              <a:rPr lang="sv-SE" sz="2200" dirty="0" err="1"/>
              <a:t>heating</a:t>
            </a:r>
            <a:r>
              <a:rPr lang="sv-SE" sz="2200" dirty="0"/>
              <a:t> </a:t>
            </a:r>
            <a:r>
              <a:rPr lang="sv-SE" sz="2200" dirty="0" err="1"/>
              <a:t>up</a:t>
            </a:r>
            <a:r>
              <a:rPr lang="sv-SE" sz="2200" dirty="0"/>
              <a:t>. </a:t>
            </a:r>
            <a:r>
              <a:rPr lang="sv-SE" sz="2200" dirty="0" err="1"/>
              <a:t>Climate</a:t>
            </a:r>
            <a:r>
              <a:rPr lang="sv-SE" sz="2200" dirty="0"/>
              <a:t> </a:t>
            </a:r>
            <a:r>
              <a:rPr lang="sv-SE" sz="2200" dirty="0" err="1"/>
              <a:t>change</a:t>
            </a:r>
            <a:r>
              <a:rPr lang="sv-SE" sz="2200" dirty="0"/>
              <a:t> </a:t>
            </a:r>
            <a:r>
              <a:rPr lang="sv-SE" sz="2200" dirty="0" err="1"/>
              <a:t>can</a:t>
            </a:r>
            <a:r>
              <a:rPr lang="sv-SE" sz="2200" dirty="0"/>
              <a:t> </a:t>
            </a:r>
            <a:r>
              <a:rPr lang="sv-SE" sz="2200" dirty="0" err="1"/>
              <a:t>lead</a:t>
            </a:r>
            <a:r>
              <a:rPr lang="sv-SE" sz="2200" dirty="0"/>
              <a:t> to:</a:t>
            </a:r>
          </a:p>
          <a:p>
            <a:r>
              <a:rPr lang="sv-SE" sz="2200" dirty="0" err="1"/>
              <a:t>Higher</a:t>
            </a:r>
            <a:r>
              <a:rPr lang="sv-SE" sz="2200" dirty="0"/>
              <a:t> </a:t>
            </a:r>
            <a:r>
              <a:rPr lang="sv-SE" sz="2200" dirty="0" err="1"/>
              <a:t>temperatures</a:t>
            </a:r>
            <a:endParaRPr lang="sv-SE" sz="2200" dirty="0"/>
          </a:p>
          <a:p>
            <a:r>
              <a:rPr lang="sv-SE" sz="2200" dirty="0"/>
              <a:t>Less </a:t>
            </a:r>
            <a:r>
              <a:rPr lang="sv-SE" sz="2200" dirty="0" err="1"/>
              <a:t>rain</a:t>
            </a:r>
            <a:r>
              <a:rPr lang="sv-SE" sz="2200" dirty="0"/>
              <a:t> </a:t>
            </a:r>
          </a:p>
          <a:p>
            <a:r>
              <a:rPr lang="sv-SE" sz="2200" dirty="0"/>
              <a:t>Extreme </a:t>
            </a:r>
            <a:r>
              <a:rPr lang="sv-SE" sz="2200" dirty="0" err="1"/>
              <a:t>weather</a:t>
            </a:r>
            <a:r>
              <a:rPr lang="sv-SE" sz="2200" dirty="0"/>
              <a:t>, </a:t>
            </a:r>
            <a:r>
              <a:rPr lang="sv-SE" sz="2200" dirty="0" err="1"/>
              <a:t>such</a:t>
            </a:r>
            <a:r>
              <a:rPr lang="sv-SE" sz="2200" dirty="0"/>
              <a:t> as storms and </a:t>
            </a:r>
            <a:r>
              <a:rPr lang="sv-SE" sz="2200" dirty="0" err="1"/>
              <a:t>heavy</a:t>
            </a:r>
            <a:r>
              <a:rPr lang="sv-SE" sz="2200" dirty="0"/>
              <a:t> </a:t>
            </a:r>
            <a:r>
              <a:rPr lang="sv-SE" sz="2200" dirty="0" err="1"/>
              <a:t>rain</a:t>
            </a:r>
            <a:endParaRPr lang="sv-SE" sz="2200" dirty="0"/>
          </a:p>
          <a:p>
            <a:r>
              <a:rPr lang="sv-SE" sz="2200" dirty="0" err="1"/>
              <a:t>Longer</a:t>
            </a:r>
            <a:r>
              <a:rPr lang="sv-SE" sz="2200" dirty="0"/>
              <a:t>, </a:t>
            </a:r>
            <a:r>
              <a:rPr lang="sv-SE" sz="2200" dirty="0" err="1"/>
              <a:t>more</a:t>
            </a:r>
            <a:r>
              <a:rPr lang="sv-SE" sz="2200" dirty="0"/>
              <a:t> </a:t>
            </a:r>
            <a:r>
              <a:rPr lang="sv-SE" sz="2200" dirty="0" err="1"/>
              <a:t>severe</a:t>
            </a:r>
            <a:r>
              <a:rPr lang="sv-SE" sz="2200" dirty="0"/>
              <a:t> </a:t>
            </a:r>
            <a:r>
              <a:rPr lang="sv-SE" sz="2200" dirty="0" err="1"/>
              <a:t>droughts</a:t>
            </a:r>
            <a:endParaRPr lang="sv-SE" sz="2200" dirty="0"/>
          </a:p>
          <a:p>
            <a:pPr marL="0" indent="0">
              <a:buNone/>
            </a:pPr>
            <a:endParaRPr lang="sv-SE" sz="2200" dirty="0"/>
          </a:p>
        </p:txBody>
      </p:sp>
      <p:sp>
        <p:nvSpPr>
          <p:cNvPr id="23" name="Rectangle 22">
            <a:extLst>
              <a:ext uri="{FF2B5EF4-FFF2-40B4-BE49-F238E27FC236}">
                <a16:creationId xmlns:a16="http://schemas.microsoft.com/office/drawing/2014/main" id="{5F1C0715-6281-5F47-8C81-99B33ABAD61D}"/>
              </a:ext>
            </a:extLst>
          </p:cNvPr>
          <p:cNvSpPr/>
          <p:nvPr/>
        </p:nvSpPr>
        <p:spPr>
          <a:xfrm>
            <a:off x="6096000" y="0"/>
            <a:ext cx="6096000" cy="6858000"/>
          </a:xfrm>
          <a:prstGeom prst="rect">
            <a:avLst/>
          </a:prstGeom>
          <a:solidFill>
            <a:srgbClr val="FF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9">
            <a:extLst>
              <a:ext uri="{FF2B5EF4-FFF2-40B4-BE49-F238E27FC236}">
                <a16:creationId xmlns:a16="http://schemas.microsoft.com/office/drawing/2014/main" id="{53E84FCC-1EA9-F14B-A7AF-95E858EDDC54}"/>
              </a:ext>
            </a:extLst>
          </p:cNvPr>
          <p:cNvSpPr>
            <a:spLocks noGrp="1"/>
          </p:cNvSpPr>
          <p:nvPr>
            <p:ph type="body" sz="quarter" idx="18"/>
          </p:nvPr>
        </p:nvSpPr>
        <p:spPr>
          <a:xfrm>
            <a:off x="6906398" y="2332311"/>
            <a:ext cx="4475204" cy="3168649"/>
          </a:xfrm>
        </p:spPr>
        <p:txBody>
          <a:bodyPr/>
          <a:lstStyle/>
          <a:p>
            <a:r>
              <a:rPr lang="sv-SE" sz="2200" dirty="0"/>
              <a:t>Bad harvests and </a:t>
            </a:r>
            <a:r>
              <a:rPr lang="sv-SE" sz="2200" dirty="0" err="1"/>
              <a:t>food</a:t>
            </a:r>
            <a:r>
              <a:rPr lang="sv-SE" sz="2200" dirty="0"/>
              <a:t> </a:t>
            </a:r>
            <a:r>
              <a:rPr lang="sv-SE" sz="2200" dirty="0" err="1"/>
              <a:t>shortages</a:t>
            </a:r>
            <a:endParaRPr lang="sv-SE" sz="2200" dirty="0"/>
          </a:p>
          <a:p>
            <a:r>
              <a:rPr lang="sv-SE" sz="2200" dirty="0"/>
              <a:t>Health problems</a:t>
            </a:r>
          </a:p>
          <a:p>
            <a:r>
              <a:rPr lang="sv-SE" sz="2200" dirty="0"/>
              <a:t>Fires and </a:t>
            </a:r>
            <a:r>
              <a:rPr lang="sv-SE" sz="2200" dirty="0" err="1"/>
              <a:t>flooding</a:t>
            </a:r>
            <a:endParaRPr lang="sv-SE" sz="2200" dirty="0"/>
          </a:p>
          <a:p>
            <a:r>
              <a:rPr lang="sv-SE" sz="2200" dirty="0" err="1"/>
              <a:t>Increased</a:t>
            </a:r>
            <a:r>
              <a:rPr lang="sv-SE" sz="2200" dirty="0"/>
              <a:t> </a:t>
            </a:r>
            <a:r>
              <a:rPr lang="sv-SE" sz="2200" dirty="0" err="1"/>
              <a:t>poverty</a:t>
            </a:r>
            <a:endParaRPr lang="sv-SE" sz="2200" dirty="0"/>
          </a:p>
          <a:p>
            <a:r>
              <a:rPr lang="sv-SE" sz="2200" dirty="0" err="1"/>
              <a:t>Refugee</a:t>
            </a:r>
            <a:r>
              <a:rPr lang="sv-SE" sz="2200" dirty="0"/>
              <a:t> </a:t>
            </a:r>
            <a:r>
              <a:rPr lang="sv-SE" sz="2200" dirty="0" err="1"/>
              <a:t>crisis</a:t>
            </a:r>
            <a:endParaRPr lang="sv-SE" sz="2200" dirty="0"/>
          </a:p>
          <a:p>
            <a:r>
              <a:rPr lang="sv-SE" sz="2200" dirty="0" err="1"/>
              <a:t>Conflicts</a:t>
            </a:r>
            <a:endParaRPr lang="sv-SE" sz="2200" dirty="0"/>
          </a:p>
          <a:p>
            <a:endParaRPr lang="sv-SE" sz="2200" dirty="0"/>
          </a:p>
        </p:txBody>
      </p:sp>
      <p:sp>
        <p:nvSpPr>
          <p:cNvPr id="20" name="Title 19">
            <a:extLst>
              <a:ext uri="{FF2B5EF4-FFF2-40B4-BE49-F238E27FC236}">
                <a16:creationId xmlns:a16="http://schemas.microsoft.com/office/drawing/2014/main" id="{5EE38A88-235C-164E-8315-F337E2566BE9}"/>
              </a:ext>
            </a:extLst>
          </p:cNvPr>
          <p:cNvSpPr txBox="1">
            <a:spLocks/>
          </p:cNvSpPr>
          <p:nvPr/>
        </p:nvSpPr>
        <p:spPr>
          <a:xfrm>
            <a:off x="7030996" y="603524"/>
            <a:ext cx="2910173" cy="1728787"/>
          </a:xfrm>
          <a:prstGeom prst="rect">
            <a:avLst/>
          </a:prstGeom>
          <a:noFill/>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endParaRPr lang="sv-SE" sz="3200" b="1" dirty="0"/>
          </a:p>
          <a:p>
            <a:r>
              <a:rPr lang="sv-SE" sz="3200" b="1" dirty="0" err="1"/>
              <a:t>This</a:t>
            </a:r>
            <a:r>
              <a:rPr lang="sv-SE" sz="3200" b="1" dirty="0"/>
              <a:t> </a:t>
            </a:r>
            <a:r>
              <a:rPr lang="sv-SE" sz="3200" b="1" dirty="0" err="1"/>
              <a:t>can</a:t>
            </a:r>
            <a:r>
              <a:rPr lang="sv-SE" sz="3200" b="1" dirty="0"/>
              <a:t> </a:t>
            </a:r>
            <a:r>
              <a:rPr lang="sv-SE" sz="3200" b="1" dirty="0" err="1"/>
              <a:t>lead</a:t>
            </a:r>
            <a:r>
              <a:rPr lang="sv-SE" sz="3200" b="1" dirty="0"/>
              <a:t> to:</a:t>
            </a:r>
          </a:p>
        </p:txBody>
      </p:sp>
    </p:spTree>
    <p:extLst>
      <p:ext uri="{BB962C8B-B14F-4D97-AF65-F5344CB8AC3E}">
        <p14:creationId xmlns:p14="http://schemas.microsoft.com/office/powerpoint/2010/main" val="292086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595402"/>
            <a:ext cx="3569676" cy="1728787"/>
          </a:xfrm>
        </p:spPr>
        <p:txBody>
          <a:bodyPr>
            <a:normAutofit/>
          </a:bodyPr>
          <a:lstStyle/>
          <a:p>
            <a:r>
              <a:rPr lang="en-SE" b="1" dirty="0"/>
              <a:t>What’s it like where you live?</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324189"/>
            <a:ext cx="4615830" cy="3168649"/>
          </a:xfrm>
        </p:spPr>
        <p:txBody>
          <a:bodyPr/>
          <a:lstStyle/>
          <a:p>
            <a:pPr marL="0" indent="0">
              <a:buNone/>
            </a:pPr>
            <a:r>
              <a:rPr lang="sv-SE" sz="1900" dirty="0"/>
              <a:t>Think </a:t>
            </a:r>
            <a:r>
              <a:rPr lang="sv-SE" sz="1900" dirty="0" err="1"/>
              <a:t>quietly</a:t>
            </a:r>
            <a:r>
              <a:rPr lang="sv-SE" sz="1900" dirty="0"/>
              <a:t> for a moment: </a:t>
            </a:r>
            <a:r>
              <a:rPr lang="sv-SE" sz="1900" dirty="0" err="1"/>
              <a:t>Have</a:t>
            </a:r>
            <a:r>
              <a:rPr lang="sv-SE" sz="1900" dirty="0"/>
              <a:t> </a:t>
            </a:r>
            <a:r>
              <a:rPr lang="sv-SE" sz="1900" dirty="0" err="1"/>
              <a:t>you</a:t>
            </a:r>
            <a:r>
              <a:rPr lang="sv-SE" sz="1900" dirty="0"/>
              <a:t> or </a:t>
            </a:r>
            <a:r>
              <a:rPr lang="sv-SE" sz="1900" dirty="0" err="1"/>
              <a:t>your</a:t>
            </a:r>
            <a:r>
              <a:rPr lang="sv-SE" sz="1900" dirty="0"/>
              <a:t> </a:t>
            </a:r>
            <a:r>
              <a:rPr lang="sv-SE" sz="1900" dirty="0" err="1"/>
              <a:t>elders</a:t>
            </a:r>
            <a:r>
              <a:rPr lang="sv-SE" sz="1900" dirty="0"/>
              <a:t> </a:t>
            </a:r>
            <a:r>
              <a:rPr lang="sv-SE" sz="1900" dirty="0" err="1"/>
              <a:t>noticed</a:t>
            </a:r>
            <a:r>
              <a:rPr lang="sv-SE" sz="1900" dirty="0"/>
              <a:t> </a:t>
            </a:r>
            <a:r>
              <a:rPr lang="sv-SE" sz="1900" dirty="0" err="1"/>
              <a:t>changes</a:t>
            </a:r>
            <a:r>
              <a:rPr lang="sv-SE" sz="1900" dirty="0"/>
              <a:t> in the </a:t>
            </a:r>
            <a:r>
              <a:rPr lang="sv-SE" sz="1900" dirty="0" err="1"/>
              <a:t>weather</a:t>
            </a:r>
            <a:r>
              <a:rPr lang="sv-SE" sz="1900" dirty="0"/>
              <a:t> </a:t>
            </a:r>
            <a:r>
              <a:rPr lang="sv-SE" sz="1900" dirty="0" err="1"/>
              <a:t>that</a:t>
            </a:r>
            <a:r>
              <a:rPr lang="sv-SE" sz="1900" dirty="0"/>
              <a:t> </a:t>
            </a:r>
            <a:r>
              <a:rPr lang="sv-SE" sz="1900" dirty="0" err="1"/>
              <a:t>are</a:t>
            </a:r>
            <a:r>
              <a:rPr lang="sv-SE" sz="1900" dirty="0"/>
              <a:t> </a:t>
            </a:r>
            <a:r>
              <a:rPr lang="sv-SE" sz="1900" dirty="0" err="1"/>
              <a:t>affecting</a:t>
            </a:r>
            <a:r>
              <a:rPr lang="sv-SE" sz="1900" dirty="0"/>
              <a:t> </a:t>
            </a:r>
            <a:r>
              <a:rPr lang="sv-SE" sz="1900" dirty="0" err="1"/>
              <a:t>things</a:t>
            </a:r>
            <a:r>
              <a:rPr lang="sv-SE" sz="1900" dirty="0"/>
              <a:t> like:</a:t>
            </a:r>
          </a:p>
          <a:p>
            <a:r>
              <a:rPr lang="sv-SE" sz="1900" dirty="0"/>
              <a:t>Access to </a:t>
            </a:r>
            <a:r>
              <a:rPr lang="sv-SE" sz="1900" dirty="0" err="1"/>
              <a:t>food</a:t>
            </a:r>
            <a:endParaRPr lang="sv-SE" sz="1900" dirty="0"/>
          </a:p>
          <a:p>
            <a:r>
              <a:rPr lang="sv-SE" sz="1900" dirty="0"/>
              <a:t>Access to </a:t>
            </a:r>
            <a:r>
              <a:rPr lang="sv-SE" sz="1900" dirty="0" err="1"/>
              <a:t>water</a:t>
            </a:r>
            <a:endParaRPr lang="sv-SE" sz="1900" dirty="0"/>
          </a:p>
          <a:p>
            <a:r>
              <a:rPr lang="sv-SE" sz="1900" dirty="0" err="1"/>
              <a:t>Opportunities</a:t>
            </a:r>
            <a:r>
              <a:rPr lang="sv-SE" sz="1900" dirty="0"/>
              <a:t> to </a:t>
            </a:r>
            <a:r>
              <a:rPr lang="sv-SE" sz="1900" dirty="0" err="1"/>
              <a:t>find</a:t>
            </a:r>
            <a:r>
              <a:rPr lang="sv-SE" sz="1900" dirty="0"/>
              <a:t> </a:t>
            </a:r>
            <a:r>
              <a:rPr lang="sv-SE" sz="1900" dirty="0" err="1"/>
              <a:t>work</a:t>
            </a:r>
            <a:r>
              <a:rPr lang="sv-SE" sz="1900" dirty="0"/>
              <a:t> and support </a:t>
            </a:r>
            <a:r>
              <a:rPr lang="sv-SE" sz="1900" dirty="0" err="1"/>
              <a:t>yourself</a:t>
            </a:r>
            <a:endParaRPr lang="sv-SE" sz="1900" dirty="0"/>
          </a:p>
          <a:p>
            <a:r>
              <a:rPr lang="sv-SE" sz="1900" dirty="0" err="1"/>
              <a:t>Hotter</a:t>
            </a:r>
            <a:r>
              <a:rPr lang="sv-SE" sz="1900" dirty="0"/>
              <a:t> and </a:t>
            </a:r>
            <a:r>
              <a:rPr lang="sv-SE" sz="1900" dirty="0" err="1"/>
              <a:t>colder</a:t>
            </a:r>
            <a:r>
              <a:rPr lang="sv-SE" sz="1900" dirty="0"/>
              <a:t> </a:t>
            </a:r>
            <a:r>
              <a:rPr lang="sv-SE" sz="1900" dirty="0" err="1"/>
              <a:t>conditions</a:t>
            </a:r>
            <a:endParaRPr lang="sv-SE" sz="1900" dirty="0"/>
          </a:p>
          <a:p>
            <a:r>
              <a:rPr lang="sv-SE" sz="1900" dirty="0"/>
              <a:t>Storms and </a:t>
            </a:r>
            <a:r>
              <a:rPr lang="sv-SE" sz="1900" dirty="0" err="1"/>
              <a:t>other</a:t>
            </a:r>
            <a:r>
              <a:rPr lang="sv-SE" sz="1900" dirty="0"/>
              <a:t> extreme </a:t>
            </a:r>
            <a:r>
              <a:rPr lang="sv-SE" sz="1900" dirty="0" err="1"/>
              <a:t>weather</a:t>
            </a:r>
            <a:endParaRPr lang="sv-SE" sz="1900" dirty="0"/>
          </a:p>
          <a:p>
            <a:pPr marL="0" indent="0">
              <a:buNone/>
            </a:pPr>
            <a:endParaRPr lang="sv-SE" sz="1900" dirty="0" err="1"/>
          </a:p>
        </p:txBody>
      </p:sp>
      <p:pic>
        <p:nvPicPr>
          <p:cNvPr id="13" name="Picture Placeholder 12">
            <a:extLst>
              <a:ext uri="{FF2B5EF4-FFF2-40B4-BE49-F238E27FC236}">
                <a16:creationId xmlns:a16="http://schemas.microsoft.com/office/drawing/2014/main" id="{0F03129B-4185-564E-ABE6-2735E3E3C64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766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DE136-CB70-7441-8C71-9988A1648DEA}"/>
              </a:ext>
            </a:extLst>
          </p:cNvPr>
          <p:cNvSpPr>
            <a:spLocks noGrp="1"/>
          </p:cNvSpPr>
          <p:nvPr>
            <p:ph type="title"/>
          </p:nvPr>
        </p:nvSpPr>
        <p:spPr/>
        <p:txBody>
          <a:bodyPr/>
          <a:lstStyle/>
          <a:p>
            <a:r>
              <a:rPr lang="en-SE" b="1" dirty="0"/>
              <a:t>Meal break</a:t>
            </a:r>
            <a:endParaRPr lang="en-SE" dirty="0"/>
          </a:p>
        </p:txBody>
      </p:sp>
      <p:sp>
        <p:nvSpPr>
          <p:cNvPr id="6" name="Text Placeholder 5">
            <a:extLst>
              <a:ext uri="{FF2B5EF4-FFF2-40B4-BE49-F238E27FC236}">
                <a16:creationId xmlns:a16="http://schemas.microsoft.com/office/drawing/2014/main" id="{4498D12B-C59C-604D-B9D0-FFFB74E425FC}"/>
              </a:ext>
            </a:extLst>
          </p:cNvPr>
          <p:cNvSpPr>
            <a:spLocks noGrp="1"/>
          </p:cNvSpPr>
          <p:nvPr>
            <p:ph type="body" sz="quarter" idx="20"/>
          </p:nvPr>
        </p:nvSpPr>
        <p:spPr/>
        <p:txBody>
          <a:bodyPr/>
          <a:lstStyle/>
          <a:p>
            <a:endParaRPr lang="sv-SE"/>
          </a:p>
        </p:txBody>
      </p:sp>
      <p:sp>
        <p:nvSpPr>
          <p:cNvPr id="8" name="Text Placeholder 3">
            <a:extLst>
              <a:ext uri="{FF2B5EF4-FFF2-40B4-BE49-F238E27FC236}">
                <a16:creationId xmlns:a16="http://schemas.microsoft.com/office/drawing/2014/main" id="{350FC3F7-38E5-3E4D-A94E-A9942BB08851}"/>
              </a:ext>
            </a:extLst>
          </p:cNvPr>
          <p:cNvSpPr txBox="1">
            <a:spLocks/>
          </p:cNvSpPr>
          <p:nvPr/>
        </p:nvSpPr>
        <p:spPr>
          <a:xfrm rot="5400000">
            <a:off x="10465073" y="1449178"/>
            <a:ext cx="2879873" cy="359692"/>
          </a:xfrm>
          <a:prstGeom prst="rect">
            <a:avLst/>
          </a:prstGeom>
        </p:spPr>
        <p:txBody>
          <a:bodyPr vert="horz" lIns="91440" tIns="45720" rIns="91440" bIns="45720" rtlCol="0" anchor="ctr">
            <a:noAutofit/>
          </a:bodyPr>
          <a:lstStyle>
            <a:lvl1pPr marL="0" indent="0" algn="l" defTabSz="914377" rtl="0" eaLnBrk="1" latinLnBrk="0" hangingPunct="1">
              <a:lnSpc>
                <a:spcPct val="100000"/>
              </a:lnSpc>
              <a:spcBef>
                <a:spcPts val="1000"/>
              </a:spcBef>
              <a:buFont typeface="Arial" panose="020B0604020202020204" pitchFamily="34" charset="0"/>
              <a:buNone/>
              <a:defRPr sz="800" kern="1200">
                <a:solidFill>
                  <a:schemeClr val="tx1">
                    <a:lumMod val="50000"/>
                    <a:lumOff val="50000"/>
                  </a:schemeClr>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14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Inter IKEA Systems B.V. 2020</a:t>
            </a:r>
            <a:endParaRPr lang="en-GB" dirty="0"/>
          </a:p>
        </p:txBody>
      </p:sp>
      <p:pic>
        <p:nvPicPr>
          <p:cNvPr id="9" name="Picture Placeholder 8">
            <a:extLst>
              <a:ext uri="{FF2B5EF4-FFF2-40B4-BE49-F238E27FC236}">
                <a16:creationId xmlns:a16="http://schemas.microsoft.com/office/drawing/2014/main" id="{9ADE3171-C729-484A-94A0-689F2E73458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198790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0" y="518166"/>
            <a:ext cx="4357253" cy="1728787"/>
          </a:xfrm>
        </p:spPr>
        <p:txBody>
          <a:bodyPr>
            <a:normAutofit/>
          </a:bodyPr>
          <a:lstStyle/>
          <a:p>
            <a:r>
              <a:rPr lang="en-SE" b="1" dirty="0"/>
              <a:t>Step 5: The Child Rights Heroes</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11480" y="2319781"/>
            <a:ext cx="4051833" cy="3838258"/>
          </a:xfrm>
        </p:spPr>
        <p:txBody>
          <a:bodyPr/>
          <a:lstStyle/>
          <a:p>
            <a:r>
              <a:rPr lang="sv-SE" sz="1800" dirty="0" err="1"/>
              <a:t>Every</a:t>
            </a:r>
            <a:r>
              <a:rPr lang="sv-SE" sz="1800" dirty="0"/>
              <a:t> </a:t>
            </a:r>
            <a:r>
              <a:rPr lang="sv-SE" sz="1800" dirty="0" err="1"/>
              <a:t>year</a:t>
            </a:r>
            <a:r>
              <a:rPr lang="sv-SE" sz="1800" dirty="0"/>
              <a:t>, </a:t>
            </a:r>
            <a:r>
              <a:rPr lang="sv-SE" sz="1800" dirty="0" err="1"/>
              <a:t>three</a:t>
            </a:r>
            <a:r>
              <a:rPr lang="sv-SE" sz="1800" dirty="0"/>
              <a:t> Child </a:t>
            </a:r>
            <a:r>
              <a:rPr lang="sv-SE" sz="1800" dirty="0" err="1"/>
              <a:t>Rights</a:t>
            </a:r>
            <a:r>
              <a:rPr lang="sv-SE" sz="1800" dirty="0"/>
              <a:t> </a:t>
            </a:r>
            <a:r>
              <a:rPr lang="sv-SE" sz="1800" dirty="0" err="1"/>
              <a:t>Heroes</a:t>
            </a:r>
            <a:r>
              <a:rPr lang="sv-SE" sz="1800" dirty="0"/>
              <a:t> </a:t>
            </a:r>
            <a:r>
              <a:rPr lang="sv-SE" sz="1800" dirty="0" err="1"/>
              <a:t>are</a:t>
            </a:r>
            <a:r>
              <a:rPr lang="sv-SE" sz="1800" dirty="0"/>
              <a:t> </a:t>
            </a:r>
            <a:r>
              <a:rPr lang="sv-SE" sz="1800" dirty="0" err="1"/>
              <a:t>nominated</a:t>
            </a:r>
            <a:r>
              <a:rPr lang="sv-SE" sz="1800" dirty="0"/>
              <a:t> for the </a:t>
            </a:r>
            <a:r>
              <a:rPr lang="sv-SE" sz="1800" dirty="0" err="1"/>
              <a:t>World’s</a:t>
            </a:r>
            <a:r>
              <a:rPr lang="sv-SE" sz="1800" dirty="0"/>
              <a:t> </a:t>
            </a:r>
            <a:r>
              <a:rPr lang="sv-SE" sz="1800" dirty="0" err="1"/>
              <a:t>Children’s</a:t>
            </a:r>
            <a:r>
              <a:rPr lang="sv-SE" sz="1800" dirty="0"/>
              <a:t> </a:t>
            </a:r>
            <a:r>
              <a:rPr lang="sv-SE" sz="1800" dirty="0" err="1"/>
              <a:t>Prize</a:t>
            </a:r>
            <a:r>
              <a:rPr lang="sv-SE" sz="1800" dirty="0"/>
              <a:t>. </a:t>
            </a:r>
          </a:p>
          <a:p>
            <a:r>
              <a:rPr lang="sv-SE" sz="1800" dirty="0"/>
              <a:t>Millions </a:t>
            </a:r>
            <a:r>
              <a:rPr lang="sv-SE" sz="1800" dirty="0" err="1"/>
              <a:t>of</a:t>
            </a:r>
            <a:r>
              <a:rPr lang="sv-SE" sz="1800" dirty="0"/>
              <a:t> </a:t>
            </a:r>
            <a:r>
              <a:rPr lang="sv-SE" sz="1800" dirty="0" err="1"/>
              <a:t>children</a:t>
            </a:r>
            <a:r>
              <a:rPr lang="sv-SE" sz="1800" dirty="0"/>
              <a:t> </a:t>
            </a:r>
            <a:r>
              <a:rPr lang="sv-SE" sz="1800" dirty="0" err="1"/>
              <a:t>take</a:t>
            </a:r>
            <a:r>
              <a:rPr lang="sv-SE" sz="1800" dirty="0"/>
              <a:t> part in a Global </a:t>
            </a:r>
            <a:r>
              <a:rPr lang="sv-SE" sz="1800" dirty="0" err="1"/>
              <a:t>Vote</a:t>
            </a:r>
            <a:r>
              <a:rPr lang="sv-SE" sz="1800" dirty="0"/>
              <a:t> and, </a:t>
            </a:r>
            <a:r>
              <a:rPr lang="sv-SE" sz="1800" dirty="0" err="1"/>
              <a:t>after</a:t>
            </a:r>
            <a:r>
              <a:rPr lang="sv-SE" sz="1800" dirty="0"/>
              <a:t> </a:t>
            </a:r>
            <a:r>
              <a:rPr lang="sv-SE" sz="1800" dirty="0" err="1"/>
              <a:t>learning</a:t>
            </a:r>
            <a:r>
              <a:rPr lang="sv-SE" sz="1800" dirty="0"/>
              <a:t> </a:t>
            </a:r>
            <a:r>
              <a:rPr lang="sv-SE" sz="1800" dirty="0" err="1"/>
              <a:t>about</a:t>
            </a:r>
            <a:r>
              <a:rPr lang="sv-SE" sz="1800" dirty="0"/>
              <a:t> the </a:t>
            </a:r>
            <a:r>
              <a:rPr lang="sv-SE" sz="1800" dirty="0" err="1"/>
              <a:t>Heroes</a:t>
            </a:r>
            <a:r>
              <a:rPr lang="sv-SE" sz="1800" dirty="0"/>
              <a:t>, </a:t>
            </a:r>
            <a:r>
              <a:rPr lang="sv-SE" sz="1800" dirty="0" err="1"/>
              <a:t>vote</a:t>
            </a:r>
            <a:r>
              <a:rPr lang="sv-SE" sz="1800" dirty="0"/>
              <a:t> for </a:t>
            </a:r>
            <a:r>
              <a:rPr lang="sv-SE" sz="1800" dirty="0" err="1"/>
              <a:t>their</a:t>
            </a:r>
            <a:r>
              <a:rPr lang="sv-SE" sz="1800" dirty="0"/>
              <a:t> </a:t>
            </a:r>
            <a:r>
              <a:rPr lang="sv-SE" sz="1800" dirty="0" err="1"/>
              <a:t>favourite</a:t>
            </a:r>
            <a:r>
              <a:rPr lang="sv-SE" sz="1800" dirty="0"/>
              <a:t>.</a:t>
            </a:r>
          </a:p>
          <a:p>
            <a:r>
              <a:rPr lang="sv-SE" sz="1800" dirty="0" err="1"/>
              <a:t>This</a:t>
            </a:r>
            <a:r>
              <a:rPr lang="sv-SE" sz="1800" dirty="0"/>
              <a:t> </a:t>
            </a:r>
            <a:r>
              <a:rPr lang="sv-SE" sz="1800" dirty="0" err="1"/>
              <a:t>year</a:t>
            </a:r>
            <a:r>
              <a:rPr lang="sv-SE" sz="1800" dirty="0"/>
              <a:t> is a </a:t>
            </a:r>
            <a:r>
              <a:rPr lang="sv-SE" sz="1800" dirty="0" err="1"/>
              <a:t>little</a:t>
            </a:r>
            <a:r>
              <a:rPr lang="sv-SE" sz="1800" dirty="0"/>
              <a:t> different. </a:t>
            </a:r>
            <a:r>
              <a:rPr lang="sv-SE" sz="1800" dirty="0" err="1"/>
              <a:t>Now</a:t>
            </a:r>
            <a:r>
              <a:rPr lang="sv-SE" sz="1800" dirty="0"/>
              <a:t>, </a:t>
            </a:r>
            <a:r>
              <a:rPr lang="sv-SE" sz="1800" dirty="0" err="1"/>
              <a:t>eight</a:t>
            </a:r>
            <a:r>
              <a:rPr lang="sv-SE" sz="1800" dirty="0"/>
              <a:t> </a:t>
            </a:r>
            <a:r>
              <a:rPr lang="sv-SE" sz="1800" dirty="0" err="1"/>
              <a:t>Heroes</a:t>
            </a:r>
            <a:r>
              <a:rPr lang="sv-SE" sz="1800" dirty="0"/>
              <a:t> </a:t>
            </a:r>
            <a:r>
              <a:rPr lang="sv-SE" sz="1800" dirty="0" err="1"/>
              <a:t>are</a:t>
            </a:r>
            <a:r>
              <a:rPr lang="sv-SE" sz="1800" dirty="0"/>
              <a:t> </a:t>
            </a:r>
            <a:r>
              <a:rPr lang="sv-SE" sz="1800" dirty="0" err="1"/>
              <a:t>nominated</a:t>
            </a:r>
            <a:r>
              <a:rPr lang="sv-SE" sz="1800" dirty="0"/>
              <a:t>. </a:t>
            </a:r>
          </a:p>
          <a:p>
            <a:r>
              <a:rPr lang="sv-SE" sz="1800" dirty="0" err="1"/>
              <a:t>They</a:t>
            </a:r>
            <a:r>
              <a:rPr lang="sv-SE" sz="1800" dirty="0"/>
              <a:t> </a:t>
            </a:r>
            <a:r>
              <a:rPr lang="sv-SE" sz="1800" dirty="0" err="1"/>
              <a:t>have</a:t>
            </a:r>
            <a:r>
              <a:rPr lang="sv-SE" sz="1800" dirty="0"/>
              <a:t> all </a:t>
            </a:r>
            <a:r>
              <a:rPr lang="sv-SE" sz="1800" dirty="0" err="1"/>
              <a:t>previously</a:t>
            </a:r>
            <a:r>
              <a:rPr lang="sv-SE" sz="1800" dirty="0"/>
              <a:t> </a:t>
            </a:r>
            <a:r>
              <a:rPr lang="sv-SE" sz="1800" dirty="0" err="1"/>
              <a:t>been</a:t>
            </a:r>
            <a:r>
              <a:rPr lang="sv-SE" sz="1800" dirty="0"/>
              <a:t> </a:t>
            </a:r>
            <a:r>
              <a:rPr lang="sv-SE" sz="1800" dirty="0" err="1"/>
              <a:t>awarded</a:t>
            </a:r>
            <a:r>
              <a:rPr lang="sv-SE" sz="1800" dirty="0"/>
              <a:t> the </a:t>
            </a:r>
            <a:r>
              <a:rPr lang="sv-SE" sz="1800" dirty="0" err="1"/>
              <a:t>World’s</a:t>
            </a:r>
            <a:r>
              <a:rPr lang="sv-SE" sz="1800" dirty="0"/>
              <a:t> </a:t>
            </a:r>
            <a:r>
              <a:rPr lang="sv-SE" sz="1800" dirty="0" err="1"/>
              <a:t>Children’s</a:t>
            </a:r>
            <a:r>
              <a:rPr lang="sv-SE" sz="1800" dirty="0"/>
              <a:t> </a:t>
            </a:r>
            <a:r>
              <a:rPr lang="sv-SE" sz="1800" dirty="0" err="1"/>
              <a:t>Prize</a:t>
            </a:r>
            <a:r>
              <a:rPr lang="sv-SE" sz="1800" dirty="0"/>
              <a:t> and </a:t>
            </a:r>
            <a:r>
              <a:rPr lang="sv-SE" sz="1800" dirty="0" err="1"/>
              <a:t>are</a:t>
            </a:r>
            <a:r>
              <a:rPr lang="sv-SE" sz="1800" dirty="0"/>
              <a:t> </a:t>
            </a:r>
            <a:r>
              <a:rPr lang="sv-SE" sz="1800" dirty="0" err="1"/>
              <a:t>now</a:t>
            </a:r>
            <a:r>
              <a:rPr lang="sv-SE" sz="1800" dirty="0"/>
              <a:t> </a:t>
            </a:r>
            <a:r>
              <a:rPr lang="sv-SE" sz="1800" dirty="0" err="1"/>
              <a:t>nominated</a:t>
            </a:r>
            <a:r>
              <a:rPr lang="sv-SE" sz="1800" dirty="0"/>
              <a:t> to </a:t>
            </a:r>
            <a:r>
              <a:rPr lang="sv-SE" sz="1800" dirty="0" err="1"/>
              <a:t>become</a:t>
            </a:r>
            <a:r>
              <a:rPr lang="sv-SE" sz="1800" dirty="0"/>
              <a:t> the </a:t>
            </a:r>
            <a:r>
              <a:rPr lang="sv-SE" sz="1800" dirty="0" err="1"/>
              <a:t>Decade</a:t>
            </a:r>
            <a:r>
              <a:rPr lang="sv-SE" sz="1800" dirty="0"/>
              <a:t> Child </a:t>
            </a:r>
            <a:r>
              <a:rPr lang="sv-SE" sz="1800" dirty="0" err="1"/>
              <a:t>Rights</a:t>
            </a:r>
            <a:r>
              <a:rPr lang="sv-SE" sz="1800" dirty="0"/>
              <a:t> Hero.</a:t>
            </a:r>
          </a:p>
          <a:p>
            <a:endParaRPr lang="sv-SE" sz="1800" dirty="0" err="1"/>
          </a:p>
        </p:txBody>
      </p:sp>
      <p:pic>
        <p:nvPicPr>
          <p:cNvPr id="7" name="Picture Placeholder 6">
            <a:extLst>
              <a:ext uri="{FF2B5EF4-FFF2-40B4-BE49-F238E27FC236}">
                <a16:creationId xmlns:a16="http://schemas.microsoft.com/office/drawing/2014/main" id="{F5894963-A350-EE48-B6FA-8ED18BEEB60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78"/>
          <a:stretch/>
        </p:blipFill>
        <p:spPr>
          <a:xfrm>
            <a:off x="5700157" y="0"/>
            <a:ext cx="6733308" cy="6858000"/>
          </a:xfrm>
          <a:prstGeom prst="rect">
            <a:avLst/>
          </a:prstGeom>
        </p:spPr>
      </p:pic>
    </p:spTree>
    <p:extLst>
      <p:ext uri="{BB962C8B-B14F-4D97-AF65-F5344CB8AC3E}">
        <p14:creationId xmlns:p14="http://schemas.microsoft.com/office/powerpoint/2010/main" val="310365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518166"/>
            <a:ext cx="4422567" cy="1728787"/>
          </a:xfrm>
        </p:spPr>
        <p:txBody>
          <a:bodyPr>
            <a:normAutofit/>
          </a:bodyPr>
          <a:lstStyle/>
          <a:p>
            <a:r>
              <a:rPr lang="en-SE" b="1" dirty="0"/>
              <a:t>Child Rights Heroes</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311689"/>
            <a:ext cx="4704842" cy="3296722"/>
          </a:xfrm>
        </p:spPr>
        <p:txBody>
          <a:bodyPr/>
          <a:lstStyle/>
          <a:p>
            <a:r>
              <a:rPr lang="sv-SE" sz="2200" dirty="0" err="1"/>
              <a:t>Inspirational</a:t>
            </a:r>
            <a:r>
              <a:rPr lang="sv-SE" sz="2200" dirty="0"/>
              <a:t> </a:t>
            </a:r>
            <a:r>
              <a:rPr lang="sv-SE" sz="2200" dirty="0" err="1"/>
              <a:t>role</a:t>
            </a:r>
            <a:r>
              <a:rPr lang="sv-SE" sz="2200" dirty="0"/>
              <a:t> </a:t>
            </a:r>
            <a:r>
              <a:rPr lang="sv-SE" sz="2200" dirty="0" err="1"/>
              <a:t>models</a:t>
            </a:r>
            <a:r>
              <a:rPr lang="sv-SE" sz="2200" dirty="0"/>
              <a:t>.</a:t>
            </a:r>
          </a:p>
          <a:p>
            <a:r>
              <a:rPr lang="sv-SE" sz="2200" dirty="0" err="1"/>
              <a:t>Have</a:t>
            </a:r>
            <a:r>
              <a:rPr lang="sv-SE" sz="2200" dirty="0"/>
              <a:t> </a:t>
            </a:r>
            <a:r>
              <a:rPr lang="sv-SE" sz="2200" dirty="0" err="1"/>
              <a:t>fought</a:t>
            </a:r>
            <a:r>
              <a:rPr lang="sv-SE" sz="2200" dirty="0"/>
              <a:t> </a:t>
            </a:r>
            <a:r>
              <a:rPr lang="sv-SE" sz="2200" dirty="0" err="1"/>
              <a:t>prejudice</a:t>
            </a:r>
            <a:r>
              <a:rPr lang="sv-SE" sz="2200" dirty="0"/>
              <a:t> and </a:t>
            </a:r>
            <a:r>
              <a:rPr lang="sv-SE" sz="2200" dirty="0" err="1"/>
              <a:t>injustice</a:t>
            </a:r>
            <a:r>
              <a:rPr lang="sv-SE" sz="2200" dirty="0"/>
              <a:t>. </a:t>
            </a:r>
          </a:p>
          <a:p>
            <a:r>
              <a:rPr lang="sv-SE" sz="2200" dirty="0"/>
              <a:t>Fight for boys and </a:t>
            </a:r>
            <a:r>
              <a:rPr lang="sv-SE" sz="2200" dirty="0" err="1"/>
              <a:t>girls</a:t>
            </a:r>
            <a:r>
              <a:rPr lang="sv-SE" sz="2200" dirty="0"/>
              <a:t> </a:t>
            </a:r>
            <a:r>
              <a:rPr lang="sv-SE" sz="2200" dirty="0" err="1"/>
              <a:t>who</a:t>
            </a:r>
            <a:r>
              <a:rPr lang="sv-SE" sz="2200" dirty="0"/>
              <a:t> </a:t>
            </a:r>
            <a:r>
              <a:rPr lang="sv-SE" sz="2200" dirty="0" err="1"/>
              <a:t>have</a:t>
            </a:r>
            <a:r>
              <a:rPr lang="sv-SE" sz="2200" dirty="0"/>
              <a:t> </a:t>
            </a:r>
            <a:r>
              <a:rPr lang="sv-SE" sz="2200" dirty="0" err="1"/>
              <a:t>their</a:t>
            </a:r>
            <a:r>
              <a:rPr lang="sv-SE" sz="2200" dirty="0"/>
              <a:t> </a:t>
            </a:r>
            <a:r>
              <a:rPr lang="sv-SE" sz="2200" dirty="0" err="1"/>
              <a:t>rights</a:t>
            </a:r>
            <a:r>
              <a:rPr lang="sv-SE" sz="2200" dirty="0"/>
              <a:t> </a:t>
            </a:r>
            <a:r>
              <a:rPr lang="sv-SE" sz="2200" dirty="0" err="1"/>
              <a:t>violated</a:t>
            </a:r>
            <a:r>
              <a:rPr lang="sv-SE" sz="2200" dirty="0"/>
              <a:t> </a:t>
            </a:r>
          </a:p>
          <a:p>
            <a:r>
              <a:rPr lang="sv-SE" sz="2200" dirty="0" err="1"/>
              <a:t>Defend</a:t>
            </a:r>
            <a:r>
              <a:rPr lang="sv-SE" sz="2200" dirty="0"/>
              <a:t> the </a:t>
            </a:r>
            <a:r>
              <a:rPr lang="sv-SE" sz="2200" dirty="0" err="1"/>
              <a:t>equal</a:t>
            </a:r>
            <a:r>
              <a:rPr lang="sv-SE" sz="2200" dirty="0"/>
              <a:t> </a:t>
            </a:r>
            <a:r>
              <a:rPr lang="sv-SE" sz="2200" dirty="0" err="1"/>
              <a:t>rights</a:t>
            </a:r>
            <a:r>
              <a:rPr lang="sv-SE" sz="2200" dirty="0"/>
              <a:t> </a:t>
            </a:r>
            <a:r>
              <a:rPr lang="sv-SE" sz="2200" dirty="0" err="1"/>
              <a:t>of</a:t>
            </a:r>
            <a:r>
              <a:rPr lang="sv-SE" sz="2200" dirty="0"/>
              <a:t> </a:t>
            </a:r>
            <a:r>
              <a:rPr lang="sv-SE" sz="2200" dirty="0" err="1"/>
              <a:t>girls</a:t>
            </a:r>
            <a:r>
              <a:rPr lang="sv-SE" sz="2200" dirty="0"/>
              <a:t>. </a:t>
            </a:r>
          </a:p>
          <a:p>
            <a:r>
              <a:rPr lang="sv-SE" sz="2200" dirty="0" err="1"/>
              <a:t>Many</a:t>
            </a:r>
            <a:r>
              <a:rPr lang="sv-SE" sz="2200" dirty="0"/>
              <a:t> </a:t>
            </a:r>
            <a:r>
              <a:rPr lang="sv-SE" sz="2200" dirty="0" err="1"/>
              <a:t>have</a:t>
            </a:r>
            <a:r>
              <a:rPr lang="sv-SE" sz="2200" dirty="0"/>
              <a:t> </a:t>
            </a:r>
            <a:r>
              <a:rPr lang="sv-SE" sz="2200" dirty="0" err="1"/>
              <a:t>had</a:t>
            </a:r>
            <a:r>
              <a:rPr lang="sv-SE" sz="2200" dirty="0"/>
              <a:t> </a:t>
            </a:r>
            <a:r>
              <a:rPr lang="sv-SE" sz="2200" dirty="0" err="1"/>
              <a:t>their</a:t>
            </a:r>
            <a:r>
              <a:rPr lang="sv-SE" sz="2200" dirty="0"/>
              <a:t> </a:t>
            </a:r>
            <a:r>
              <a:rPr lang="sv-SE" sz="2200" dirty="0" err="1"/>
              <a:t>own</a:t>
            </a:r>
            <a:r>
              <a:rPr lang="sv-SE" sz="2200" dirty="0"/>
              <a:t> </a:t>
            </a:r>
            <a:r>
              <a:rPr lang="sv-SE" sz="2200" dirty="0" err="1"/>
              <a:t>rights</a:t>
            </a:r>
            <a:r>
              <a:rPr lang="sv-SE" sz="2200" dirty="0"/>
              <a:t> </a:t>
            </a:r>
            <a:r>
              <a:rPr lang="sv-SE" sz="2200" dirty="0" err="1"/>
              <a:t>violated</a:t>
            </a:r>
            <a:r>
              <a:rPr lang="sv-SE" sz="2200" dirty="0"/>
              <a:t> as </a:t>
            </a:r>
            <a:r>
              <a:rPr lang="sv-SE" sz="2200" dirty="0" err="1"/>
              <a:t>children</a:t>
            </a:r>
            <a:r>
              <a:rPr lang="sv-SE" sz="2200" dirty="0"/>
              <a:t>. </a:t>
            </a:r>
          </a:p>
          <a:p>
            <a:endParaRPr lang="sv-SE" sz="2200" dirty="0"/>
          </a:p>
        </p:txBody>
      </p:sp>
      <p:pic>
        <p:nvPicPr>
          <p:cNvPr id="34" name="Picture 33">
            <a:extLst>
              <a:ext uri="{FF2B5EF4-FFF2-40B4-BE49-F238E27FC236}">
                <a16:creationId xmlns:a16="http://schemas.microsoft.com/office/drawing/2014/main" id="{16522FF6-8F9D-3344-907E-B631B59351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3" name="Picture 2">
            <a:extLst>
              <a:ext uri="{FF2B5EF4-FFF2-40B4-BE49-F238E27FC236}">
                <a16:creationId xmlns:a16="http://schemas.microsoft.com/office/drawing/2014/main" id="{A910CDBE-B8AC-7C4A-8FD6-85CF2D407E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0"/>
            <a:ext cx="4881785" cy="6858000"/>
          </a:xfrm>
          <a:prstGeom prst="rect">
            <a:avLst/>
          </a:prstGeom>
        </p:spPr>
      </p:pic>
    </p:spTree>
    <p:extLst>
      <p:ext uri="{BB962C8B-B14F-4D97-AF65-F5344CB8AC3E}">
        <p14:creationId xmlns:p14="http://schemas.microsoft.com/office/powerpoint/2010/main" val="209071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914422" y="513171"/>
            <a:ext cx="4821298" cy="1728787"/>
          </a:xfrm>
        </p:spPr>
        <p:txBody>
          <a:bodyPr>
            <a:noAutofit/>
          </a:bodyPr>
          <a:lstStyle/>
          <a:p>
            <a:r>
              <a:rPr lang="en-SE" sz="3000" b="1" dirty="0"/>
              <a:t>Creative activities: </a:t>
            </a:r>
            <a:r>
              <a:rPr lang="en-SE" sz="3000" dirty="0"/>
              <a:t>Draw and paint. Act out scenes from the Child Rights Heroes’ lives and the children’s lives</a:t>
            </a:r>
          </a:p>
        </p:txBody>
      </p:sp>
      <p:pic>
        <p:nvPicPr>
          <p:cNvPr id="17" name="Picture 16">
            <a:extLst>
              <a:ext uri="{FF2B5EF4-FFF2-40B4-BE49-F238E27FC236}">
                <a16:creationId xmlns:a16="http://schemas.microsoft.com/office/drawing/2014/main" id="{F2D1F1D2-91A5-7643-BF5B-5CCB6347B6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6281" y="296406"/>
            <a:ext cx="4688423" cy="6092520"/>
          </a:xfrm>
          <a:prstGeom prst="rect">
            <a:avLst/>
          </a:prstGeom>
        </p:spPr>
      </p:pic>
      <p:pic>
        <p:nvPicPr>
          <p:cNvPr id="18" name="Picture 17">
            <a:extLst>
              <a:ext uri="{FF2B5EF4-FFF2-40B4-BE49-F238E27FC236}">
                <a16:creationId xmlns:a16="http://schemas.microsoft.com/office/drawing/2014/main" id="{D4C8FD84-6D64-5C41-987E-DEF5735F82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22" y="2603105"/>
            <a:ext cx="5009301" cy="3359950"/>
          </a:xfrm>
          <a:prstGeom prst="rect">
            <a:avLst/>
          </a:prstGeom>
        </p:spPr>
      </p:pic>
      <p:pic>
        <p:nvPicPr>
          <p:cNvPr id="19" name="Picture 18">
            <a:extLst>
              <a:ext uri="{FF2B5EF4-FFF2-40B4-BE49-F238E27FC236}">
                <a16:creationId xmlns:a16="http://schemas.microsoft.com/office/drawing/2014/main" id="{8E287303-CFF2-C249-9CE3-261D6924E3D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115263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838800"/>
            <a:ext cx="4091607" cy="1728787"/>
          </a:xfrm>
        </p:spPr>
        <p:txBody>
          <a:bodyPr>
            <a:normAutofit fontScale="90000"/>
          </a:bodyPr>
          <a:lstStyle/>
          <a:p>
            <a:r>
              <a:rPr lang="en-SE" b="1" dirty="0"/>
              <a:t>Step 6: Democracy and election campaigns</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1" y="2551000"/>
            <a:ext cx="4704843" cy="3168649"/>
          </a:xfrm>
        </p:spPr>
        <p:txBody>
          <a:bodyPr/>
          <a:lstStyle/>
          <a:p>
            <a:r>
              <a:rPr lang="sv-SE" sz="2000" dirty="0" err="1"/>
              <a:t>Study</a:t>
            </a:r>
            <a:r>
              <a:rPr lang="sv-SE" sz="2000" dirty="0"/>
              <a:t> the </a:t>
            </a:r>
            <a:r>
              <a:rPr lang="sv-SE" sz="2000" dirty="0" err="1"/>
              <a:t>basic</a:t>
            </a:r>
            <a:r>
              <a:rPr lang="sv-SE" sz="2000" dirty="0"/>
              <a:t> </a:t>
            </a:r>
            <a:r>
              <a:rPr lang="sv-SE" sz="2000" dirty="0" err="1"/>
              <a:t>principles</a:t>
            </a:r>
            <a:r>
              <a:rPr lang="sv-SE" sz="2000" dirty="0"/>
              <a:t> and </a:t>
            </a:r>
            <a:r>
              <a:rPr lang="sv-SE" sz="2000" dirty="0" err="1"/>
              <a:t>history</a:t>
            </a:r>
            <a:r>
              <a:rPr lang="sv-SE" sz="2000" dirty="0"/>
              <a:t> </a:t>
            </a:r>
            <a:r>
              <a:rPr lang="sv-SE" sz="2000" dirty="0" err="1"/>
              <a:t>of</a:t>
            </a:r>
            <a:r>
              <a:rPr lang="sv-SE" sz="2000" dirty="0"/>
              <a:t> </a:t>
            </a:r>
            <a:r>
              <a:rPr lang="sv-SE" sz="2000" dirty="0" err="1"/>
              <a:t>democracy</a:t>
            </a:r>
            <a:r>
              <a:rPr lang="sv-SE" sz="2000" dirty="0"/>
              <a:t> in The </a:t>
            </a:r>
            <a:r>
              <a:rPr lang="sv-SE" sz="2000" dirty="0" err="1"/>
              <a:t>Globe</a:t>
            </a:r>
            <a:r>
              <a:rPr lang="sv-SE" sz="2000" dirty="0"/>
              <a:t>.</a:t>
            </a:r>
          </a:p>
          <a:p>
            <a:r>
              <a:rPr lang="sv-SE" sz="2000" dirty="0" err="1"/>
              <a:t>Compare</a:t>
            </a:r>
            <a:r>
              <a:rPr lang="sv-SE" sz="2000" dirty="0"/>
              <a:t> </a:t>
            </a:r>
            <a:r>
              <a:rPr lang="sv-SE" sz="2000" dirty="0" err="1"/>
              <a:t>what</a:t>
            </a:r>
            <a:r>
              <a:rPr lang="sv-SE" sz="2000" dirty="0"/>
              <a:t> </a:t>
            </a:r>
            <a:r>
              <a:rPr lang="sv-SE" sz="2000" dirty="0" err="1"/>
              <a:t>you’ve</a:t>
            </a:r>
            <a:r>
              <a:rPr lang="sv-SE" sz="2000" dirty="0"/>
              <a:t> </a:t>
            </a:r>
            <a:r>
              <a:rPr lang="sv-SE" sz="2000" dirty="0" err="1"/>
              <a:t>learned</a:t>
            </a:r>
            <a:r>
              <a:rPr lang="sv-SE" sz="2000" dirty="0"/>
              <a:t> </a:t>
            </a:r>
            <a:r>
              <a:rPr lang="sv-SE" sz="2000" dirty="0" err="1"/>
              <a:t>with</a:t>
            </a:r>
            <a:r>
              <a:rPr lang="sv-SE" sz="2000" dirty="0"/>
              <a:t> </a:t>
            </a:r>
            <a:r>
              <a:rPr lang="sv-SE" sz="2000" dirty="0" err="1"/>
              <a:t>democratic</a:t>
            </a:r>
            <a:r>
              <a:rPr lang="sv-SE" sz="2000" dirty="0"/>
              <a:t> </a:t>
            </a:r>
            <a:r>
              <a:rPr lang="sv-SE" sz="2000" dirty="0" err="1"/>
              <a:t>developments</a:t>
            </a:r>
            <a:r>
              <a:rPr lang="sv-SE" sz="2000" dirty="0"/>
              <a:t> and the situation </a:t>
            </a:r>
            <a:r>
              <a:rPr lang="sv-SE" sz="2000" dirty="0" err="1"/>
              <a:t>where</a:t>
            </a:r>
            <a:r>
              <a:rPr lang="sv-SE" sz="2000" dirty="0"/>
              <a:t> </a:t>
            </a:r>
            <a:r>
              <a:rPr lang="sv-SE" sz="2000" dirty="0" err="1"/>
              <a:t>you</a:t>
            </a:r>
            <a:r>
              <a:rPr lang="sv-SE" sz="2000" dirty="0"/>
              <a:t> live and in </a:t>
            </a:r>
            <a:r>
              <a:rPr lang="sv-SE" sz="2000" dirty="0" err="1"/>
              <a:t>your</a:t>
            </a:r>
            <a:r>
              <a:rPr lang="sv-SE" sz="2000" dirty="0"/>
              <a:t> country. </a:t>
            </a:r>
          </a:p>
          <a:p>
            <a:r>
              <a:rPr lang="sv-SE" sz="2000" dirty="0" err="1"/>
              <a:t>Discuss</a:t>
            </a:r>
            <a:r>
              <a:rPr lang="sv-SE" sz="2000" dirty="0"/>
              <a:t> </a:t>
            </a:r>
            <a:r>
              <a:rPr lang="sv-SE" sz="2000" dirty="0" err="1"/>
              <a:t>how</a:t>
            </a:r>
            <a:r>
              <a:rPr lang="sv-SE" sz="2000" dirty="0"/>
              <a:t> </a:t>
            </a:r>
            <a:r>
              <a:rPr lang="sv-SE" sz="2000" dirty="0" err="1"/>
              <a:t>democracy</a:t>
            </a:r>
            <a:r>
              <a:rPr lang="sv-SE" sz="2000" dirty="0"/>
              <a:t> </a:t>
            </a:r>
            <a:r>
              <a:rPr lang="sv-SE" sz="2000" dirty="0" err="1"/>
              <a:t>works</a:t>
            </a:r>
            <a:r>
              <a:rPr lang="sv-SE" sz="2000" dirty="0"/>
              <a:t> </a:t>
            </a:r>
            <a:r>
              <a:rPr lang="sv-SE" sz="2000" dirty="0" err="1"/>
              <a:t>where</a:t>
            </a:r>
            <a:r>
              <a:rPr lang="sv-SE" sz="2000" dirty="0"/>
              <a:t> </a:t>
            </a:r>
            <a:r>
              <a:rPr lang="sv-SE" sz="2000" dirty="0" err="1"/>
              <a:t>you</a:t>
            </a:r>
            <a:r>
              <a:rPr lang="sv-SE" sz="2000" dirty="0"/>
              <a:t> live, and </a:t>
            </a:r>
            <a:r>
              <a:rPr lang="sv-SE" sz="2000" dirty="0" err="1"/>
              <a:t>throughout</a:t>
            </a:r>
            <a:r>
              <a:rPr lang="sv-SE" sz="2000" dirty="0"/>
              <a:t> the country. </a:t>
            </a:r>
            <a:r>
              <a:rPr lang="sv-SE" sz="2000" dirty="0" err="1"/>
              <a:t>What</a:t>
            </a:r>
            <a:r>
              <a:rPr lang="sv-SE" sz="2000" dirty="0"/>
              <a:t> is </a:t>
            </a:r>
            <a:r>
              <a:rPr lang="sv-SE" sz="2000" dirty="0" err="1"/>
              <a:t>good</a:t>
            </a:r>
            <a:r>
              <a:rPr lang="sv-SE" sz="2000" dirty="0"/>
              <a:t>, and </a:t>
            </a:r>
            <a:r>
              <a:rPr lang="sv-SE" sz="2000" dirty="0" err="1"/>
              <a:t>what</a:t>
            </a:r>
            <a:r>
              <a:rPr lang="sv-SE" sz="2000" dirty="0"/>
              <a:t> is not so </a:t>
            </a:r>
            <a:r>
              <a:rPr lang="sv-SE" sz="2000" dirty="0" err="1"/>
              <a:t>good</a:t>
            </a:r>
            <a:r>
              <a:rPr lang="sv-SE" sz="2000" dirty="0"/>
              <a:t>? </a:t>
            </a:r>
          </a:p>
          <a:p>
            <a:endParaRPr lang="sv-SE" sz="2000" dirty="0"/>
          </a:p>
          <a:p>
            <a:endParaRPr lang="sv-SE" sz="2000" dirty="0"/>
          </a:p>
          <a:p>
            <a:endParaRPr lang="sv-SE" sz="2000" dirty="0" err="1"/>
          </a:p>
        </p:txBody>
      </p:sp>
      <p:pic>
        <p:nvPicPr>
          <p:cNvPr id="5" name="Picture 4">
            <a:extLst>
              <a:ext uri="{FF2B5EF4-FFF2-40B4-BE49-F238E27FC236}">
                <a16:creationId xmlns:a16="http://schemas.microsoft.com/office/drawing/2014/main" id="{BC18D536-B2AC-3347-88E4-B3CD9D250C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1439" y="650634"/>
            <a:ext cx="4564975" cy="3043316"/>
          </a:xfrm>
          <a:prstGeom prst="rect">
            <a:avLst/>
          </a:prstGeom>
        </p:spPr>
      </p:pic>
      <p:pic>
        <p:nvPicPr>
          <p:cNvPr id="8" name="Picture 7">
            <a:extLst>
              <a:ext uri="{FF2B5EF4-FFF2-40B4-BE49-F238E27FC236}">
                <a16:creationId xmlns:a16="http://schemas.microsoft.com/office/drawing/2014/main" id="{D1A91FCD-D230-B543-A74E-909B3043BE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6808">
            <a:off x="6885132" y="3238566"/>
            <a:ext cx="3914505" cy="278402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F97AAC8-FFAA-3D4F-B605-71FFDAA274C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241199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595934"/>
            <a:ext cx="4742846" cy="1728787"/>
          </a:xfrm>
        </p:spPr>
        <p:txBody>
          <a:bodyPr>
            <a:normAutofit/>
          </a:bodyPr>
          <a:lstStyle/>
          <a:p>
            <a:r>
              <a:rPr lang="en-SE" b="1" dirty="0"/>
              <a:t>The Global Vote</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027583"/>
            <a:ext cx="4988064" cy="3776869"/>
          </a:xfrm>
        </p:spPr>
        <p:txBody>
          <a:bodyPr/>
          <a:lstStyle/>
          <a:p>
            <a:r>
              <a:rPr lang="sv-SE" sz="2200" dirty="0" err="1"/>
              <a:t>Takes</a:t>
            </a:r>
            <a:r>
              <a:rPr lang="sv-SE" sz="2200" dirty="0"/>
              <a:t> </a:t>
            </a:r>
            <a:r>
              <a:rPr lang="sv-SE" sz="2200" dirty="0" err="1"/>
              <a:t>place</a:t>
            </a:r>
            <a:r>
              <a:rPr lang="sv-SE" sz="2200" dirty="0"/>
              <a:t> </a:t>
            </a:r>
            <a:r>
              <a:rPr lang="sv-SE" sz="2200" dirty="0" err="1"/>
              <a:t>when</a:t>
            </a:r>
            <a:r>
              <a:rPr lang="sv-SE" sz="2200" dirty="0"/>
              <a:t> all </a:t>
            </a:r>
            <a:r>
              <a:rPr lang="sv-SE" sz="2200" dirty="0" err="1"/>
              <a:t>children</a:t>
            </a:r>
            <a:r>
              <a:rPr lang="sv-SE" sz="2200" dirty="0"/>
              <a:t> </a:t>
            </a:r>
            <a:r>
              <a:rPr lang="sv-SE" sz="2200" dirty="0" err="1"/>
              <a:t>have</a:t>
            </a:r>
            <a:r>
              <a:rPr lang="sv-SE" sz="2200" dirty="0"/>
              <a:t> </a:t>
            </a:r>
            <a:r>
              <a:rPr lang="sv-SE" sz="2200" dirty="0" err="1"/>
              <a:t>enough</a:t>
            </a:r>
            <a:r>
              <a:rPr lang="sv-SE" sz="2200" dirty="0"/>
              <a:t> </a:t>
            </a:r>
            <a:r>
              <a:rPr lang="sv-SE" sz="2200" dirty="0" err="1"/>
              <a:t>knowledge</a:t>
            </a:r>
            <a:r>
              <a:rPr lang="sv-SE" sz="2200" dirty="0"/>
              <a:t> </a:t>
            </a:r>
            <a:r>
              <a:rPr lang="sv-SE" sz="2200" dirty="0" err="1"/>
              <a:t>about</a:t>
            </a:r>
            <a:r>
              <a:rPr lang="sv-SE" sz="2200" dirty="0"/>
              <a:t> all the </a:t>
            </a:r>
            <a:r>
              <a:rPr lang="sv-SE" sz="2200" dirty="0" err="1"/>
              <a:t>candidates</a:t>
            </a:r>
            <a:r>
              <a:rPr lang="sv-SE" sz="2200" dirty="0"/>
              <a:t>.</a:t>
            </a:r>
          </a:p>
          <a:p>
            <a:r>
              <a:rPr lang="sv-SE" sz="2200" dirty="0"/>
              <a:t>Is </a:t>
            </a:r>
            <a:r>
              <a:rPr lang="sv-SE" sz="2200" dirty="0" err="1"/>
              <a:t>organized</a:t>
            </a:r>
            <a:r>
              <a:rPr lang="sv-SE" sz="2200" dirty="0"/>
              <a:t> on a </a:t>
            </a:r>
            <a:r>
              <a:rPr lang="sv-SE" sz="2200" dirty="0" err="1"/>
              <a:t>Changemaker</a:t>
            </a:r>
            <a:r>
              <a:rPr lang="sv-SE" sz="2200" dirty="0"/>
              <a:t> Day.</a:t>
            </a:r>
          </a:p>
          <a:p>
            <a:r>
              <a:rPr lang="sv-SE" sz="2200" dirty="0"/>
              <a:t>Child </a:t>
            </a:r>
            <a:r>
              <a:rPr lang="sv-SE" sz="2200" dirty="0" err="1"/>
              <a:t>Rights</a:t>
            </a:r>
            <a:r>
              <a:rPr lang="sv-SE" sz="2200" dirty="0"/>
              <a:t> Ambassadors </a:t>
            </a:r>
            <a:r>
              <a:rPr lang="sv-SE" sz="2200" dirty="0" err="1"/>
              <a:t>organize</a:t>
            </a:r>
            <a:r>
              <a:rPr lang="sv-SE" sz="2200" dirty="0"/>
              <a:t> the Global </a:t>
            </a:r>
            <a:r>
              <a:rPr lang="sv-SE" sz="2200" dirty="0" err="1"/>
              <a:t>Vote</a:t>
            </a:r>
            <a:r>
              <a:rPr lang="sv-SE" sz="2200" dirty="0"/>
              <a:t> </a:t>
            </a:r>
            <a:r>
              <a:rPr lang="sv-SE" sz="2200" dirty="0" err="1"/>
              <a:t>with</a:t>
            </a:r>
            <a:r>
              <a:rPr lang="sv-SE" sz="2200" dirty="0"/>
              <a:t> support from </a:t>
            </a:r>
            <a:r>
              <a:rPr lang="sv-SE" sz="2200" dirty="0" err="1"/>
              <a:t>other</a:t>
            </a:r>
            <a:r>
              <a:rPr lang="sv-SE" sz="2200" dirty="0"/>
              <a:t> students, </a:t>
            </a:r>
            <a:r>
              <a:rPr lang="sv-SE" sz="2200" dirty="0" err="1"/>
              <a:t>teachers</a:t>
            </a:r>
            <a:r>
              <a:rPr lang="sv-SE" sz="2200" dirty="0"/>
              <a:t> and </a:t>
            </a:r>
            <a:r>
              <a:rPr lang="sv-SE" sz="2200" dirty="0" err="1"/>
              <a:t>school</a:t>
            </a:r>
            <a:r>
              <a:rPr lang="sv-SE" sz="2200" dirty="0"/>
              <a:t> </a:t>
            </a:r>
            <a:r>
              <a:rPr lang="sv-SE" sz="2200" dirty="0" err="1"/>
              <a:t>leaders</a:t>
            </a:r>
            <a:r>
              <a:rPr lang="sv-SE" sz="2200" dirty="0"/>
              <a:t>.</a:t>
            </a:r>
          </a:p>
          <a:p>
            <a:r>
              <a:rPr lang="sv-SE" sz="2200" dirty="0" err="1"/>
              <a:t>Only</a:t>
            </a:r>
            <a:r>
              <a:rPr lang="sv-SE" sz="2200" dirty="0"/>
              <a:t> </a:t>
            </a:r>
            <a:r>
              <a:rPr lang="sv-SE" sz="2200" dirty="0" err="1"/>
              <a:t>children</a:t>
            </a:r>
            <a:r>
              <a:rPr lang="sv-SE" sz="2200" dirty="0"/>
              <a:t> </a:t>
            </a:r>
            <a:r>
              <a:rPr lang="sv-SE" sz="2200" dirty="0" err="1"/>
              <a:t>up</a:t>
            </a:r>
            <a:r>
              <a:rPr lang="sv-SE" sz="2200" dirty="0"/>
              <a:t> to 18 </a:t>
            </a:r>
            <a:r>
              <a:rPr lang="sv-SE" sz="2200" dirty="0" err="1"/>
              <a:t>are</a:t>
            </a:r>
            <a:r>
              <a:rPr lang="sv-SE" sz="2200" dirty="0"/>
              <a:t> </a:t>
            </a:r>
            <a:r>
              <a:rPr lang="sv-SE" sz="2200" dirty="0" err="1"/>
              <a:t>allowed</a:t>
            </a:r>
            <a:r>
              <a:rPr lang="sv-SE" sz="2200" dirty="0"/>
              <a:t> to </a:t>
            </a:r>
            <a:r>
              <a:rPr lang="sv-SE" sz="2200" dirty="0" err="1"/>
              <a:t>vote</a:t>
            </a:r>
            <a:r>
              <a:rPr lang="sv-SE" sz="2200" dirty="0"/>
              <a:t>. </a:t>
            </a:r>
          </a:p>
          <a:p>
            <a:r>
              <a:rPr lang="sv-SE" sz="2200" dirty="0" err="1"/>
              <a:t>Organise</a:t>
            </a:r>
            <a:r>
              <a:rPr lang="sv-SE" sz="2200" dirty="0"/>
              <a:t> an </a:t>
            </a:r>
            <a:r>
              <a:rPr lang="sv-SE" sz="2200" dirty="0" err="1"/>
              <a:t>opening</a:t>
            </a:r>
            <a:r>
              <a:rPr lang="sv-SE" sz="2200" dirty="0"/>
              <a:t> </a:t>
            </a:r>
            <a:r>
              <a:rPr lang="sv-SE" sz="2200" dirty="0" err="1"/>
              <a:t>ceremony</a:t>
            </a:r>
            <a:endParaRPr lang="sv-SE" sz="2200" dirty="0"/>
          </a:p>
          <a:p>
            <a:endParaRPr lang="sv-SE" sz="2200" dirty="0"/>
          </a:p>
        </p:txBody>
      </p:sp>
      <p:pic>
        <p:nvPicPr>
          <p:cNvPr id="3" name="Picture 2">
            <a:extLst>
              <a:ext uri="{FF2B5EF4-FFF2-40B4-BE49-F238E27FC236}">
                <a16:creationId xmlns:a16="http://schemas.microsoft.com/office/drawing/2014/main" id="{9D5CE0BD-4222-0F49-BFB7-0FE5900C3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498" y="3428998"/>
            <a:ext cx="5143502" cy="3429001"/>
          </a:xfrm>
          <a:prstGeom prst="rect">
            <a:avLst/>
          </a:prstGeom>
        </p:spPr>
      </p:pic>
      <p:pic>
        <p:nvPicPr>
          <p:cNvPr id="5" name="Picture 4">
            <a:extLst>
              <a:ext uri="{FF2B5EF4-FFF2-40B4-BE49-F238E27FC236}">
                <a16:creationId xmlns:a16="http://schemas.microsoft.com/office/drawing/2014/main" id="{AFA4FBA2-79C0-9242-B850-56E466FBEC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6567"/>
          <a:stretch/>
        </p:blipFill>
        <p:spPr>
          <a:xfrm>
            <a:off x="4653643" y="0"/>
            <a:ext cx="7538357" cy="3429000"/>
          </a:xfrm>
          <a:prstGeom prst="rect">
            <a:avLst/>
          </a:prstGeom>
        </p:spPr>
      </p:pic>
    </p:spTree>
    <p:extLst>
      <p:ext uri="{BB962C8B-B14F-4D97-AF65-F5344CB8AC3E}">
        <p14:creationId xmlns:p14="http://schemas.microsoft.com/office/powerpoint/2010/main" val="85718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A0F5F6-EF8E-0D45-848E-DAC7F4EAD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223" y="838800"/>
            <a:ext cx="5563466" cy="5003650"/>
          </a:xfrm>
          <a:prstGeom prst="rect">
            <a:avLst/>
          </a:prstGeom>
        </p:spPr>
      </p:pic>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595934"/>
            <a:ext cx="5336021" cy="1728787"/>
          </a:xfrm>
        </p:spPr>
        <p:txBody>
          <a:bodyPr>
            <a:normAutofit/>
          </a:bodyPr>
          <a:lstStyle/>
          <a:p>
            <a:r>
              <a:rPr lang="en-SE" b="1" dirty="0"/>
              <a:t>Voting booth for secrecy</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0" y="2027583"/>
            <a:ext cx="5060893" cy="3168649"/>
          </a:xfrm>
        </p:spPr>
        <p:txBody>
          <a:bodyPr/>
          <a:lstStyle/>
          <a:p>
            <a:r>
              <a:rPr lang="sv-SE" sz="2200" dirty="0"/>
              <a:t>A </a:t>
            </a:r>
            <a:r>
              <a:rPr lang="sv-SE" sz="2200" dirty="0" err="1"/>
              <a:t>voting</a:t>
            </a:r>
            <a:r>
              <a:rPr lang="sv-SE" sz="2200" dirty="0"/>
              <a:t> </a:t>
            </a:r>
            <a:r>
              <a:rPr lang="sv-SE" sz="2200" dirty="0" err="1"/>
              <a:t>booth</a:t>
            </a:r>
            <a:r>
              <a:rPr lang="sv-SE" sz="2200" dirty="0"/>
              <a:t> is </a:t>
            </a:r>
            <a:r>
              <a:rPr lang="sv-SE" sz="2200" dirty="0" err="1"/>
              <a:t>necessary</a:t>
            </a:r>
            <a:r>
              <a:rPr lang="sv-SE" sz="2200" dirty="0"/>
              <a:t> to make sure </a:t>
            </a:r>
            <a:r>
              <a:rPr lang="sv-SE" sz="2200" dirty="0" err="1"/>
              <a:t>voting</a:t>
            </a:r>
            <a:r>
              <a:rPr lang="sv-SE" sz="2200" dirty="0"/>
              <a:t> is </a:t>
            </a:r>
            <a:r>
              <a:rPr lang="sv-SE" sz="2200" dirty="0" err="1"/>
              <a:t>secret</a:t>
            </a:r>
            <a:r>
              <a:rPr lang="sv-SE" sz="2200" dirty="0"/>
              <a:t>. </a:t>
            </a:r>
          </a:p>
          <a:p>
            <a:r>
              <a:rPr lang="sv-SE" sz="2200" dirty="0" err="1"/>
              <a:t>Use</a:t>
            </a:r>
            <a:r>
              <a:rPr lang="sv-SE" sz="2200" dirty="0"/>
              <a:t> </a:t>
            </a:r>
            <a:r>
              <a:rPr lang="sv-SE" sz="2200" dirty="0" err="1"/>
              <a:t>your</a:t>
            </a:r>
            <a:r>
              <a:rPr lang="sv-SE" sz="2200" dirty="0"/>
              <a:t> </a:t>
            </a:r>
            <a:r>
              <a:rPr lang="sv-SE" sz="2200" dirty="0" err="1"/>
              <a:t>own</a:t>
            </a:r>
            <a:r>
              <a:rPr lang="sv-SE" sz="2200" dirty="0"/>
              <a:t> </a:t>
            </a:r>
            <a:r>
              <a:rPr lang="sv-SE" sz="2200" dirty="0" err="1"/>
              <a:t>creativity</a:t>
            </a:r>
            <a:r>
              <a:rPr lang="sv-SE" sz="2200" dirty="0"/>
              <a:t> and </a:t>
            </a:r>
            <a:r>
              <a:rPr lang="sv-SE" sz="2200" dirty="0" err="1"/>
              <a:t>local</a:t>
            </a:r>
            <a:r>
              <a:rPr lang="sv-SE" sz="2200" dirty="0"/>
              <a:t> materials to </a:t>
            </a:r>
            <a:r>
              <a:rPr lang="sv-SE" sz="2200" dirty="0" err="1"/>
              <a:t>build</a:t>
            </a:r>
            <a:r>
              <a:rPr lang="sv-SE" sz="2200" dirty="0"/>
              <a:t> a </a:t>
            </a:r>
            <a:r>
              <a:rPr lang="sv-SE" sz="2200" dirty="0" err="1"/>
              <a:t>booth</a:t>
            </a:r>
            <a:r>
              <a:rPr lang="sv-SE" sz="2200" dirty="0"/>
              <a:t>!</a:t>
            </a:r>
          </a:p>
          <a:p>
            <a:r>
              <a:rPr lang="sv-SE" sz="2200" dirty="0"/>
              <a:t>No-</a:t>
            </a:r>
            <a:r>
              <a:rPr lang="sv-SE" sz="2200" dirty="0" err="1"/>
              <a:t>one</a:t>
            </a:r>
            <a:r>
              <a:rPr lang="sv-SE" sz="2200" dirty="0"/>
              <a:t> has the right to </a:t>
            </a:r>
            <a:r>
              <a:rPr lang="sv-SE" sz="2200" dirty="0" err="1"/>
              <a:t>influence</a:t>
            </a:r>
            <a:r>
              <a:rPr lang="sv-SE" sz="2200" dirty="0"/>
              <a:t> </a:t>
            </a:r>
            <a:r>
              <a:rPr lang="sv-SE" sz="2200" dirty="0" err="1"/>
              <a:t>your</a:t>
            </a:r>
            <a:r>
              <a:rPr lang="sv-SE" sz="2200" dirty="0"/>
              <a:t> choice!</a:t>
            </a:r>
          </a:p>
          <a:p>
            <a:r>
              <a:rPr lang="sv-SE" sz="2200" dirty="0"/>
              <a:t>Go </a:t>
            </a:r>
            <a:r>
              <a:rPr lang="sv-SE" sz="2200" dirty="0" err="1"/>
              <a:t>into</a:t>
            </a:r>
            <a:r>
              <a:rPr lang="sv-SE" sz="2200" dirty="0"/>
              <a:t> the </a:t>
            </a:r>
            <a:r>
              <a:rPr lang="sv-SE" sz="2200" dirty="0" err="1"/>
              <a:t>voting</a:t>
            </a:r>
            <a:r>
              <a:rPr lang="sv-SE" sz="2200" dirty="0"/>
              <a:t> </a:t>
            </a:r>
            <a:r>
              <a:rPr lang="sv-SE" sz="2200" dirty="0" err="1"/>
              <a:t>booth</a:t>
            </a:r>
            <a:r>
              <a:rPr lang="sv-SE" sz="2200" dirty="0"/>
              <a:t> and cross over or </a:t>
            </a:r>
            <a:r>
              <a:rPr lang="sv-SE" sz="2200" dirty="0" err="1"/>
              <a:t>circle</a:t>
            </a:r>
            <a:r>
              <a:rPr lang="sv-SE" sz="2200" dirty="0"/>
              <a:t> the </a:t>
            </a:r>
            <a:r>
              <a:rPr lang="sv-SE" sz="2200" dirty="0" err="1"/>
              <a:t>name</a:t>
            </a:r>
            <a:r>
              <a:rPr lang="sv-SE" sz="2200" dirty="0"/>
              <a:t> </a:t>
            </a:r>
            <a:r>
              <a:rPr lang="sv-SE" sz="2200" dirty="0" err="1"/>
              <a:t>of</a:t>
            </a:r>
            <a:r>
              <a:rPr lang="sv-SE" sz="2200" dirty="0"/>
              <a:t> the </a:t>
            </a:r>
            <a:r>
              <a:rPr lang="sv-SE" sz="2200" dirty="0" err="1"/>
              <a:t>candidate</a:t>
            </a:r>
            <a:r>
              <a:rPr lang="sv-SE" sz="2200" dirty="0"/>
              <a:t> </a:t>
            </a:r>
            <a:r>
              <a:rPr lang="sv-SE" sz="2200" dirty="0" err="1"/>
              <a:t>you</a:t>
            </a:r>
            <a:r>
              <a:rPr lang="sv-SE" sz="2200" dirty="0"/>
              <a:t> </a:t>
            </a:r>
            <a:r>
              <a:rPr lang="sv-SE" sz="2200" dirty="0" err="1"/>
              <a:t>prefer</a:t>
            </a:r>
            <a:r>
              <a:rPr lang="sv-SE" sz="2200" dirty="0"/>
              <a:t>. </a:t>
            </a:r>
            <a:r>
              <a:rPr lang="sv-SE" sz="2200" dirty="0" err="1"/>
              <a:t>Fold</a:t>
            </a:r>
            <a:r>
              <a:rPr lang="sv-SE" sz="2200" dirty="0"/>
              <a:t> the </a:t>
            </a:r>
            <a:r>
              <a:rPr lang="sv-SE" sz="2200" dirty="0" err="1"/>
              <a:t>ballot</a:t>
            </a:r>
            <a:r>
              <a:rPr lang="sv-SE" sz="2200" dirty="0"/>
              <a:t>.</a:t>
            </a:r>
          </a:p>
          <a:p>
            <a:r>
              <a:rPr lang="sv-SE" sz="2200" dirty="0" err="1"/>
              <a:t>Finally</a:t>
            </a:r>
            <a:r>
              <a:rPr lang="sv-SE" sz="2200" dirty="0"/>
              <a:t>, </a:t>
            </a:r>
            <a:r>
              <a:rPr lang="sv-SE" sz="2200" dirty="0" err="1"/>
              <a:t>put</a:t>
            </a:r>
            <a:r>
              <a:rPr lang="sv-SE" sz="2200" dirty="0"/>
              <a:t> </a:t>
            </a:r>
            <a:r>
              <a:rPr lang="sv-SE" sz="2200" dirty="0" err="1"/>
              <a:t>your</a:t>
            </a:r>
            <a:r>
              <a:rPr lang="sv-SE" sz="2200" dirty="0"/>
              <a:t> </a:t>
            </a:r>
            <a:r>
              <a:rPr lang="sv-SE" sz="2200" dirty="0" err="1"/>
              <a:t>ballot</a:t>
            </a:r>
            <a:r>
              <a:rPr lang="sv-SE" sz="2200" dirty="0"/>
              <a:t> in the </a:t>
            </a:r>
            <a:r>
              <a:rPr lang="sv-SE" sz="2200" dirty="0" err="1"/>
              <a:t>ballot</a:t>
            </a:r>
            <a:r>
              <a:rPr lang="sv-SE" sz="2200" dirty="0"/>
              <a:t> box.</a:t>
            </a:r>
          </a:p>
          <a:p>
            <a:endParaRPr lang="sv-SE" sz="2200" dirty="0"/>
          </a:p>
          <a:p>
            <a:endParaRPr lang="sv-SE" sz="2200" dirty="0"/>
          </a:p>
          <a:p>
            <a:endParaRPr lang="sv-SE" sz="2200" dirty="0" err="1"/>
          </a:p>
        </p:txBody>
      </p:sp>
      <p:pic>
        <p:nvPicPr>
          <p:cNvPr id="14" name="Picture 13">
            <a:extLst>
              <a:ext uri="{FF2B5EF4-FFF2-40B4-BE49-F238E27FC236}">
                <a16:creationId xmlns:a16="http://schemas.microsoft.com/office/drawing/2014/main" id="{5AF43E67-DF10-B642-A2F8-A59A7D2B97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spTree>
    <p:extLst>
      <p:ext uri="{BB962C8B-B14F-4D97-AF65-F5344CB8AC3E}">
        <p14:creationId xmlns:p14="http://schemas.microsoft.com/office/powerpoint/2010/main" val="121644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6489538" y="484139"/>
            <a:ext cx="5281548" cy="1728787"/>
          </a:xfrm>
        </p:spPr>
        <p:txBody>
          <a:bodyPr>
            <a:normAutofit/>
          </a:bodyPr>
          <a:lstStyle/>
          <a:p>
            <a:r>
              <a:rPr lang="en-SE" b="1" dirty="0"/>
              <a:t>What can children do, as Child Rights Ambassadors?</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6489538" y="2115753"/>
            <a:ext cx="4256686" cy="4118380"/>
          </a:xfrm>
        </p:spPr>
        <p:txBody>
          <a:bodyPr/>
          <a:lstStyle/>
          <a:p>
            <a:r>
              <a:rPr lang="sv-SE" sz="2000" dirty="0" err="1"/>
              <a:t>Educate</a:t>
            </a:r>
            <a:r>
              <a:rPr lang="sv-SE" sz="2000" dirty="0"/>
              <a:t> </a:t>
            </a:r>
            <a:r>
              <a:rPr lang="sv-SE" sz="2000" dirty="0" err="1"/>
              <a:t>other</a:t>
            </a:r>
            <a:r>
              <a:rPr lang="sv-SE" sz="2000" dirty="0"/>
              <a:t> </a:t>
            </a:r>
            <a:r>
              <a:rPr lang="sv-SE" sz="2000" dirty="0" err="1"/>
              <a:t>children</a:t>
            </a:r>
            <a:r>
              <a:rPr lang="sv-SE" sz="2000" dirty="0"/>
              <a:t> and </a:t>
            </a:r>
            <a:r>
              <a:rPr lang="sv-SE" sz="2000" dirty="0" err="1"/>
              <a:t>adults</a:t>
            </a:r>
            <a:r>
              <a:rPr lang="sv-SE" sz="2000" dirty="0"/>
              <a:t> </a:t>
            </a:r>
            <a:r>
              <a:rPr lang="sv-SE" sz="2000" dirty="0" err="1"/>
              <a:t>too</a:t>
            </a:r>
            <a:r>
              <a:rPr lang="sv-SE" sz="2000" dirty="0"/>
              <a:t> on the </a:t>
            </a:r>
            <a:r>
              <a:rPr lang="sv-SE" sz="2000" dirty="0" err="1"/>
              <a:t>Rights</a:t>
            </a:r>
            <a:r>
              <a:rPr lang="sv-SE" sz="2000" dirty="0"/>
              <a:t> </a:t>
            </a:r>
            <a:r>
              <a:rPr lang="sv-SE" sz="2000" dirty="0" err="1"/>
              <a:t>of</a:t>
            </a:r>
            <a:r>
              <a:rPr lang="sv-SE" sz="2000" dirty="0"/>
              <a:t> the Child, </a:t>
            </a:r>
            <a:r>
              <a:rPr lang="sv-SE" sz="2000" dirty="0" err="1"/>
              <a:t>girls</a:t>
            </a:r>
            <a:r>
              <a:rPr lang="sv-SE" sz="2000" dirty="0"/>
              <a:t>’ </a:t>
            </a:r>
            <a:r>
              <a:rPr lang="sv-SE" sz="2000" dirty="0" err="1"/>
              <a:t>equal</a:t>
            </a:r>
            <a:r>
              <a:rPr lang="sv-SE" sz="2000" dirty="0"/>
              <a:t> </a:t>
            </a:r>
            <a:r>
              <a:rPr lang="sv-SE" sz="2000" dirty="0" err="1"/>
              <a:t>rights</a:t>
            </a:r>
            <a:r>
              <a:rPr lang="sv-SE" sz="2000" dirty="0"/>
              <a:t> and the Global </a:t>
            </a:r>
            <a:r>
              <a:rPr lang="sv-SE" sz="2000" dirty="0" err="1"/>
              <a:t>Goals</a:t>
            </a:r>
            <a:r>
              <a:rPr lang="sv-SE" sz="2000" dirty="0"/>
              <a:t>.</a:t>
            </a:r>
          </a:p>
          <a:p>
            <a:r>
              <a:rPr lang="sv-SE" sz="2000" dirty="0" err="1"/>
              <a:t>Organize</a:t>
            </a:r>
            <a:r>
              <a:rPr lang="sv-SE" sz="2000" dirty="0"/>
              <a:t> the WCP program and </a:t>
            </a:r>
            <a:r>
              <a:rPr lang="sv-SE" sz="2000" dirty="0" err="1"/>
              <a:t>activities</a:t>
            </a:r>
            <a:r>
              <a:rPr lang="sv-SE" sz="2000" dirty="0"/>
              <a:t> in </a:t>
            </a:r>
            <a:r>
              <a:rPr lang="sv-SE" sz="2000" dirty="0" err="1"/>
              <a:t>schools</a:t>
            </a:r>
            <a:r>
              <a:rPr lang="sv-SE" sz="2000" dirty="0"/>
              <a:t>. </a:t>
            </a:r>
          </a:p>
          <a:p>
            <a:r>
              <a:rPr lang="sv-SE" sz="2000" dirty="0" err="1"/>
              <a:t>Become</a:t>
            </a:r>
            <a:r>
              <a:rPr lang="sv-SE" sz="2000" dirty="0"/>
              <a:t> </a:t>
            </a:r>
            <a:r>
              <a:rPr lang="sv-SE" sz="2000" dirty="0" err="1"/>
              <a:t>role</a:t>
            </a:r>
            <a:r>
              <a:rPr lang="sv-SE" sz="2000" dirty="0"/>
              <a:t> </a:t>
            </a:r>
            <a:r>
              <a:rPr lang="sv-SE" sz="2000" dirty="0" err="1"/>
              <a:t>models</a:t>
            </a:r>
            <a:r>
              <a:rPr lang="sv-SE" sz="2000" dirty="0"/>
              <a:t>, and </a:t>
            </a:r>
            <a:r>
              <a:rPr lang="sv-SE" sz="2000" dirty="0" err="1"/>
              <a:t>also</a:t>
            </a:r>
            <a:r>
              <a:rPr lang="sv-SE" sz="2000" dirty="0"/>
              <a:t> </a:t>
            </a:r>
            <a:r>
              <a:rPr lang="sv-SE" sz="2000" dirty="0" err="1"/>
              <a:t>spokespersons</a:t>
            </a:r>
            <a:r>
              <a:rPr lang="sv-SE" sz="2000" dirty="0"/>
              <a:t> </a:t>
            </a:r>
            <a:r>
              <a:rPr lang="sv-SE" sz="2000" dirty="0" err="1"/>
              <a:t>when</a:t>
            </a:r>
            <a:r>
              <a:rPr lang="sv-SE" sz="2000" dirty="0"/>
              <a:t> media and </a:t>
            </a:r>
            <a:r>
              <a:rPr lang="sv-SE" sz="2000" dirty="0" err="1"/>
              <a:t>local</a:t>
            </a:r>
            <a:r>
              <a:rPr lang="sv-SE" sz="2000" dirty="0"/>
              <a:t> </a:t>
            </a:r>
            <a:r>
              <a:rPr lang="sv-SE" sz="2000" dirty="0" err="1"/>
              <a:t>leaders</a:t>
            </a:r>
            <a:r>
              <a:rPr lang="sv-SE" sz="2000" dirty="0"/>
              <a:t> </a:t>
            </a:r>
            <a:r>
              <a:rPr lang="sv-SE" sz="2000" dirty="0" err="1"/>
              <a:t>attend</a:t>
            </a:r>
            <a:r>
              <a:rPr lang="sv-SE" sz="2000" dirty="0"/>
              <a:t> WCP </a:t>
            </a:r>
            <a:r>
              <a:rPr lang="sv-SE" sz="2000" dirty="0" err="1"/>
              <a:t>activities</a:t>
            </a:r>
            <a:r>
              <a:rPr lang="sv-SE" sz="2000" dirty="0"/>
              <a:t>. </a:t>
            </a:r>
          </a:p>
          <a:p>
            <a:r>
              <a:rPr lang="sv-SE" sz="2000" dirty="0"/>
              <a:t>Be </a:t>
            </a:r>
            <a:r>
              <a:rPr lang="sv-SE" sz="2000" dirty="0" err="1"/>
              <a:t>active</a:t>
            </a:r>
            <a:r>
              <a:rPr lang="sv-SE" sz="2000" dirty="0"/>
              <a:t> </a:t>
            </a:r>
            <a:r>
              <a:rPr lang="sv-SE" sz="2000" dirty="0" err="1"/>
              <a:t>changemakers</a:t>
            </a:r>
            <a:r>
              <a:rPr lang="sv-SE" sz="2000" dirty="0"/>
              <a:t> </a:t>
            </a:r>
            <a:r>
              <a:rPr lang="sv-SE" sz="2000" dirty="0" err="1"/>
              <a:t>where</a:t>
            </a:r>
            <a:r>
              <a:rPr lang="sv-SE" sz="2000" dirty="0"/>
              <a:t> </a:t>
            </a:r>
            <a:r>
              <a:rPr lang="sv-SE" sz="2000" dirty="0" err="1"/>
              <a:t>you</a:t>
            </a:r>
            <a:r>
              <a:rPr lang="sv-SE" sz="2000" dirty="0"/>
              <a:t> live.</a:t>
            </a:r>
          </a:p>
          <a:p>
            <a:endParaRPr lang="sv-SE" sz="2000" dirty="0"/>
          </a:p>
          <a:p>
            <a:endParaRPr lang="sv-SE" sz="2000" dirty="0"/>
          </a:p>
          <a:p>
            <a:endParaRPr lang="sv-SE" sz="2000" dirty="0" err="1"/>
          </a:p>
        </p:txBody>
      </p:sp>
      <p:pic>
        <p:nvPicPr>
          <p:cNvPr id="4" name="Picture 3">
            <a:extLst>
              <a:ext uri="{FF2B5EF4-FFF2-40B4-BE49-F238E27FC236}">
                <a16:creationId xmlns:a16="http://schemas.microsoft.com/office/drawing/2014/main" id="{6FFBB86C-308E-0444-AB73-FC18048D48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761925" cy="6858000"/>
          </a:xfrm>
          <a:prstGeom prst="rect">
            <a:avLst/>
          </a:prstGeom>
        </p:spPr>
      </p:pic>
    </p:spTree>
    <p:extLst>
      <p:ext uri="{BB962C8B-B14F-4D97-AF65-F5344CB8AC3E}">
        <p14:creationId xmlns:p14="http://schemas.microsoft.com/office/powerpoint/2010/main" val="355985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DE136-CB70-7441-8C71-9988A1648DEA}"/>
              </a:ext>
            </a:extLst>
          </p:cNvPr>
          <p:cNvSpPr>
            <a:spLocks noGrp="1"/>
          </p:cNvSpPr>
          <p:nvPr>
            <p:ph type="title"/>
          </p:nvPr>
        </p:nvSpPr>
        <p:spPr>
          <a:xfrm>
            <a:off x="801593" y="0"/>
            <a:ext cx="6406730" cy="1728787"/>
          </a:xfrm>
        </p:spPr>
        <p:txBody>
          <a:bodyPr/>
          <a:lstStyle/>
          <a:p>
            <a:r>
              <a:rPr lang="en-SE" b="1" dirty="0"/>
              <a:t>Create ballot boxes</a:t>
            </a:r>
            <a:endParaRPr lang="en-SE" dirty="0"/>
          </a:p>
        </p:txBody>
      </p:sp>
      <p:pic>
        <p:nvPicPr>
          <p:cNvPr id="7" name="Picture 6">
            <a:extLst>
              <a:ext uri="{FF2B5EF4-FFF2-40B4-BE49-F238E27FC236}">
                <a16:creationId xmlns:a16="http://schemas.microsoft.com/office/drawing/2014/main" id="{8EB31A44-E124-DA45-8A64-246461C05A05}"/>
              </a:ext>
            </a:extLst>
          </p:cNvPr>
          <p:cNvPicPr>
            <a:picLocks noChangeAspect="1"/>
          </p:cNvPicPr>
          <p:nvPr/>
        </p:nvPicPr>
        <p:blipFill>
          <a:blip r:embed="rId3"/>
          <a:stretch>
            <a:fillRect/>
          </a:stretch>
        </p:blipFill>
        <p:spPr>
          <a:xfrm>
            <a:off x="646618" y="1270040"/>
            <a:ext cx="11255022" cy="5372430"/>
          </a:xfrm>
          <a:prstGeom prst="rect">
            <a:avLst/>
          </a:prstGeom>
        </p:spPr>
      </p:pic>
    </p:spTree>
    <p:extLst>
      <p:ext uri="{BB962C8B-B14F-4D97-AF65-F5344CB8AC3E}">
        <p14:creationId xmlns:p14="http://schemas.microsoft.com/office/powerpoint/2010/main" val="126533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169147"/>
            <a:ext cx="4162859" cy="3168649"/>
          </a:xfrm>
        </p:spPr>
        <p:txBody>
          <a:bodyPr/>
          <a:lstStyle/>
          <a:p>
            <a:pPr lvl="0"/>
            <a:r>
              <a:rPr lang="en-GB" sz="2400" dirty="0"/>
              <a:t>Once everyone has voted, the vote counters begin their work. Finally, the result of your Global Vote can be announced.</a:t>
            </a:r>
          </a:p>
          <a:p>
            <a:pPr marL="0" lvl="0" indent="0">
              <a:buNone/>
            </a:pPr>
            <a:endParaRPr lang="en-GB" sz="2400" dirty="0"/>
          </a:p>
          <a:p>
            <a:pPr lvl="0"/>
            <a:r>
              <a:rPr lang="en-GB" sz="2400" dirty="0"/>
              <a:t>The results for each of the candidates are reported to the WCP focal point in your country</a:t>
            </a:r>
          </a:p>
          <a:p>
            <a:pPr lvl="0"/>
            <a:endParaRPr lang="en-GB" sz="2400" dirty="0" err="1"/>
          </a:p>
        </p:txBody>
      </p:sp>
      <p:pic>
        <p:nvPicPr>
          <p:cNvPr id="12" name="Picture Placeholder 11">
            <a:extLst>
              <a:ext uri="{FF2B5EF4-FFF2-40B4-BE49-F238E27FC236}">
                <a16:creationId xmlns:a16="http://schemas.microsoft.com/office/drawing/2014/main" id="{6689761B-EC6E-5240-802C-E1D79506AC8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3" name="Title 19">
            <a:extLst>
              <a:ext uri="{FF2B5EF4-FFF2-40B4-BE49-F238E27FC236}">
                <a16:creationId xmlns:a16="http://schemas.microsoft.com/office/drawing/2014/main" id="{801EEF8D-9A6C-3944-B7AD-98CB69FA15B8}"/>
              </a:ext>
            </a:extLst>
          </p:cNvPr>
          <p:cNvSpPr>
            <a:spLocks noGrp="1"/>
          </p:cNvSpPr>
          <p:nvPr>
            <p:ph type="title"/>
          </p:nvPr>
        </p:nvSpPr>
        <p:spPr>
          <a:xfrm>
            <a:off x="838202" y="655810"/>
            <a:ext cx="4042556" cy="1728787"/>
          </a:xfrm>
        </p:spPr>
        <p:txBody>
          <a:bodyPr>
            <a:normAutofit/>
          </a:bodyPr>
          <a:lstStyle/>
          <a:p>
            <a:r>
              <a:rPr lang="en-SE" b="1" dirty="0"/>
              <a:t>Count the votes!</a:t>
            </a:r>
            <a:endParaRPr lang="en-SE" dirty="0"/>
          </a:p>
        </p:txBody>
      </p:sp>
    </p:spTree>
    <p:extLst>
      <p:ext uri="{BB962C8B-B14F-4D97-AF65-F5344CB8AC3E}">
        <p14:creationId xmlns:p14="http://schemas.microsoft.com/office/powerpoint/2010/main" val="2052720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C2B042-4F51-9447-BD36-A640DE1CCC4E}"/>
              </a:ext>
            </a:extLst>
          </p:cNvPr>
          <p:cNvSpPr/>
          <p:nvPr/>
        </p:nvSpPr>
        <p:spPr>
          <a:xfrm>
            <a:off x="0" y="0"/>
            <a:ext cx="12192000" cy="6858000"/>
          </a:xfrm>
          <a:prstGeom prst="rect">
            <a:avLst/>
          </a:prstGeom>
          <a:solidFill>
            <a:srgbClr val="DAF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9">
            <a:extLst>
              <a:ext uri="{FF2B5EF4-FFF2-40B4-BE49-F238E27FC236}">
                <a16:creationId xmlns:a16="http://schemas.microsoft.com/office/drawing/2014/main" id="{D4677F30-2B85-EA40-99E7-CF4BBBD81061}"/>
              </a:ext>
            </a:extLst>
          </p:cNvPr>
          <p:cNvSpPr>
            <a:spLocks noGrp="1"/>
          </p:cNvSpPr>
          <p:nvPr>
            <p:ph type="title"/>
          </p:nvPr>
        </p:nvSpPr>
        <p:spPr>
          <a:xfrm>
            <a:off x="838201" y="1179951"/>
            <a:ext cx="9232685" cy="901071"/>
          </a:xfrm>
        </p:spPr>
        <p:txBody>
          <a:bodyPr>
            <a:normAutofit fontScale="90000"/>
          </a:bodyPr>
          <a:lstStyle/>
          <a:p>
            <a:r>
              <a:rPr lang="fr-FR" b="1" dirty="0"/>
              <a:t>Practice vote: Corporal </a:t>
            </a:r>
            <a:r>
              <a:rPr lang="fr-FR" b="1" dirty="0" err="1"/>
              <a:t>punishment</a:t>
            </a:r>
            <a:r>
              <a:rPr lang="fr-FR" b="1" dirty="0"/>
              <a:t> </a:t>
            </a:r>
            <a:r>
              <a:rPr lang="fr-FR" b="1" dirty="0" err="1"/>
              <a:t>should</a:t>
            </a:r>
            <a:r>
              <a:rPr lang="fr-FR" b="1" dirty="0"/>
              <a:t> </a:t>
            </a:r>
            <a:r>
              <a:rPr lang="fr-FR" b="1" dirty="0" err="1"/>
              <a:t>be</a:t>
            </a:r>
            <a:r>
              <a:rPr lang="fr-FR" b="1" dirty="0"/>
              <a:t> </a:t>
            </a:r>
            <a:r>
              <a:rPr lang="fr-FR" b="1" dirty="0" err="1"/>
              <a:t>banned</a:t>
            </a:r>
            <a:r>
              <a:rPr lang="fr-FR" b="1" dirty="0"/>
              <a:t> in </a:t>
            </a:r>
            <a:r>
              <a:rPr lang="fr-FR" b="1" dirty="0" err="1"/>
              <a:t>schools</a:t>
            </a:r>
            <a:r>
              <a:rPr lang="fr-FR" b="1" dirty="0"/>
              <a:t>. YES or NO? </a:t>
            </a:r>
            <a:endParaRPr lang="sv-SE" dirty="0"/>
          </a:p>
        </p:txBody>
      </p:sp>
      <p:sp>
        <p:nvSpPr>
          <p:cNvPr id="17" name="Text Placeholder 9">
            <a:extLst>
              <a:ext uri="{FF2B5EF4-FFF2-40B4-BE49-F238E27FC236}">
                <a16:creationId xmlns:a16="http://schemas.microsoft.com/office/drawing/2014/main" id="{138EB4CD-8F77-9F44-AC22-00EEF9239275}"/>
              </a:ext>
            </a:extLst>
          </p:cNvPr>
          <p:cNvSpPr>
            <a:spLocks noGrp="1"/>
          </p:cNvSpPr>
          <p:nvPr>
            <p:ph type="body" sz="quarter" idx="18"/>
          </p:nvPr>
        </p:nvSpPr>
        <p:spPr>
          <a:xfrm>
            <a:off x="838200" y="2509400"/>
            <a:ext cx="4729119" cy="3168649"/>
          </a:xfrm>
        </p:spPr>
        <p:txBody>
          <a:bodyPr/>
          <a:lstStyle/>
          <a:p>
            <a:pPr marL="0" indent="0">
              <a:buNone/>
            </a:pPr>
            <a:r>
              <a:rPr lang="sv-SE" sz="2500" b="1" dirty="0" err="1"/>
              <a:t>Now</a:t>
            </a:r>
            <a:r>
              <a:rPr lang="sv-SE" sz="2500" b="1" dirty="0"/>
              <a:t> </a:t>
            </a:r>
            <a:r>
              <a:rPr lang="sv-SE" sz="2500" b="1" dirty="0" err="1"/>
              <a:t>let’s</a:t>
            </a:r>
            <a:r>
              <a:rPr lang="sv-SE" sz="2500" b="1" dirty="0"/>
              <a:t> </a:t>
            </a:r>
            <a:r>
              <a:rPr lang="sv-SE" sz="2500" b="1" dirty="0" err="1"/>
              <a:t>vote</a:t>
            </a:r>
            <a:r>
              <a:rPr lang="sv-SE" sz="2500" b="1" dirty="0"/>
              <a:t>!</a:t>
            </a:r>
          </a:p>
          <a:p>
            <a:r>
              <a:rPr lang="sv-SE" sz="2500" dirty="0" err="1"/>
              <a:t>We’ll</a:t>
            </a:r>
            <a:r>
              <a:rPr lang="sv-SE" sz="2500" dirty="0"/>
              <a:t> </a:t>
            </a:r>
            <a:r>
              <a:rPr lang="sv-SE" sz="2500" dirty="0" err="1"/>
              <a:t>need</a:t>
            </a:r>
            <a:r>
              <a:rPr lang="sv-SE" sz="2500" dirty="0"/>
              <a:t> </a:t>
            </a:r>
            <a:r>
              <a:rPr lang="sv-SE" sz="2500" dirty="0" err="1"/>
              <a:t>some</a:t>
            </a:r>
            <a:r>
              <a:rPr lang="sv-SE" sz="2500" dirty="0"/>
              <a:t> </a:t>
            </a:r>
            <a:r>
              <a:rPr lang="sv-SE" sz="2500" dirty="0" err="1"/>
              <a:t>election</a:t>
            </a:r>
            <a:r>
              <a:rPr lang="sv-SE" sz="2500" dirty="0"/>
              <a:t> </a:t>
            </a:r>
            <a:r>
              <a:rPr lang="sv-SE" sz="2500" dirty="0" err="1"/>
              <a:t>workers</a:t>
            </a:r>
            <a:r>
              <a:rPr lang="sv-SE" sz="2500" dirty="0"/>
              <a:t>.</a:t>
            </a:r>
          </a:p>
          <a:p>
            <a:r>
              <a:rPr lang="sv-SE" sz="2500" dirty="0"/>
              <a:t>Get </a:t>
            </a:r>
            <a:r>
              <a:rPr lang="sv-SE" sz="2500" dirty="0" err="1"/>
              <a:t>into</a:t>
            </a:r>
            <a:r>
              <a:rPr lang="sv-SE" sz="2500" dirty="0"/>
              <a:t> a </a:t>
            </a:r>
            <a:r>
              <a:rPr lang="sv-SE" sz="2500" dirty="0" err="1"/>
              <a:t>queue</a:t>
            </a:r>
            <a:r>
              <a:rPr lang="sv-SE" sz="2500" dirty="0"/>
              <a:t>. </a:t>
            </a:r>
            <a:r>
              <a:rPr lang="sv-SE" sz="2500" dirty="0" err="1"/>
              <a:t>Keep</a:t>
            </a:r>
            <a:r>
              <a:rPr lang="sv-SE" sz="2500" dirty="0"/>
              <a:t> </a:t>
            </a:r>
            <a:r>
              <a:rPr lang="sv-SE" sz="2500" dirty="0" err="1"/>
              <a:t>your</a:t>
            </a:r>
            <a:r>
              <a:rPr lang="sv-SE" sz="2500" dirty="0"/>
              <a:t> </a:t>
            </a:r>
            <a:r>
              <a:rPr lang="sv-SE" sz="2500" dirty="0" err="1"/>
              <a:t>distance</a:t>
            </a:r>
            <a:r>
              <a:rPr lang="sv-SE" sz="2500" dirty="0"/>
              <a:t>. </a:t>
            </a:r>
          </a:p>
          <a:p>
            <a:r>
              <a:rPr lang="sv-SE" sz="2500" dirty="0" err="1"/>
              <a:t>Everyone</a:t>
            </a:r>
            <a:r>
              <a:rPr lang="sv-SE" sz="2500" dirty="0"/>
              <a:t> </a:t>
            </a:r>
            <a:r>
              <a:rPr lang="sv-SE" sz="2500" dirty="0" err="1"/>
              <a:t>will</a:t>
            </a:r>
            <a:r>
              <a:rPr lang="sv-SE" sz="2500" dirty="0"/>
              <a:t> be </a:t>
            </a:r>
            <a:r>
              <a:rPr lang="sv-SE" sz="2500" dirty="0" err="1"/>
              <a:t>ticked</a:t>
            </a:r>
            <a:r>
              <a:rPr lang="sv-SE" sz="2500" dirty="0"/>
              <a:t> off on the </a:t>
            </a:r>
            <a:r>
              <a:rPr lang="sv-SE" sz="2500" dirty="0" err="1"/>
              <a:t>election</a:t>
            </a:r>
            <a:r>
              <a:rPr lang="sv-SE" sz="2500" dirty="0"/>
              <a:t> register, </a:t>
            </a:r>
            <a:r>
              <a:rPr lang="sv-SE" sz="2500" dirty="0" err="1"/>
              <a:t>one</a:t>
            </a:r>
            <a:r>
              <a:rPr lang="sv-SE" sz="2500" dirty="0"/>
              <a:t> at a </a:t>
            </a:r>
            <a:r>
              <a:rPr lang="sv-SE" sz="2500" dirty="0" err="1"/>
              <a:t>time</a:t>
            </a:r>
            <a:r>
              <a:rPr lang="sv-SE" sz="2500" dirty="0"/>
              <a:t>, and </a:t>
            </a:r>
            <a:r>
              <a:rPr lang="sv-SE" sz="2500" dirty="0" err="1"/>
              <a:t>will</a:t>
            </a:r>
            <a:r>
              <a:rPr lang="sv-SE" sz="2500" dirty="0"/>
              <a:t> be given a slip </a:t>
            </a:r>
            <a:r>
              <a:rPr lang="sv-SE" sz="2500" dirty="0" err="1"/>
              <a:t>of</a:t>
            </a:r>
            <a:r>
              <a:rPr lang="sv-SE" sz="2500" dirty="0"/>
              <a:t> paper.</a:t>
            </a:r>
          </a:p>
        </p:txBody>
      </p:sp>
      <p:sp>
        <p:nvSpPr>
          <p:cNvPr id="18" name="Text Placeholder 9">
            <a:extLst>
              <a:ext uri="{FF2B5EF4-FFF2-40B4-BE49-F238E27FC236}">
                <a16:creationId xmlns:a16="http://schemas.microsoft.com/office/drawing/2014/main" id="{53E84FCC-1EA9-F14B-A7AF-95E858EDDC54}"/>
              </a:ext>
            </a:extLst>
          </p:cNvPr>
          <p:cNvSpPr>
            <a:spLocks noGrp="1"/>
          </p:cNvSpPr>
          <p:nvPr>
            <p:ph type="body" sz="quarter" idx="18"/>
          </p:nvPr>
        </p:nvSpPr>
        <p:spPr>
          <a:xfrm>
            <a:off x="6547497" y="2623731"/>
            <a:ext cx="4887224" cy="3168649"/>
          </a:xfrm>
        </p:spPr>
        <p:txBody>
          <a:bodyPr/>
          <a:lstStyle/>
          <a:p>
            <a:r>
              <a:rPr lang="sv-SE" sz="2500" dirty="0"/>
              <a:t>Go </a:t>
            </a:r>
            <a:r>
              <a:rPr lang="sv-SE" sz="2500" dirty="0" err="1"/>
              <a:t>into</a:t>
            </a:r>
            <a:r>
              <a:rPr lang="sv-SE" sz="2500" dirty="0"/>
              <a:t> the </a:t>
            </a:r>
            <a:r>
              <a:rPr lang="sv-SE" sz="2500" dirty="0" err="1"/>
              <a:t>voting</a:t>
            </a:r>
            <a:r>
              <a:rPr lang="sv-SE" sz="2500" dirty="0"/>
              <a:t> </a:t>
            </a:r>
            <a:r>
              <a:rPr lang="sv-SE" sz="2500" dirty="0" err="1"/>
              <a:t>booth</a:t>
            </a:r>
            <a:r>
              <a:rPr lang="sv-SE" sz="2500" dirty="0"/>
              <a:t> and </a:t>
            </a:r>
            <a:r>
              <a:rPr lang="sv-SE" sz="2500" dirty="0" err="1"/>
              <a:t>write</a:t>
            </a:r>
            <a:r>
              <a:rPr lang="sv-SE" sz="2500" dirty="0"/>
              <a:t> YES or NO on </a:t>
            </a:r>
            <a:r>
              <a:rPr lang="sv-SE" sz="2500" dirty="0" err="1"/>
              <a:t>your</a:t>
            </a:r>
            <a:r>
              <a:rPr lang="sv-SE" sz="2500" dirty="0"/>
              <a:t> slip, </a:t>
            </a:r>
            <a:r>
              <a:rPr lang="sv-SE" sz="2500" dirty="0" err="1"/>
              <a:t>fold</a:t>
            </a:r>
            <a:r>
              <a:rPr lang="sv-SE" sz="2500" dirty="0"/>
              <a:t> it and </a:t>
            </a:r>
            <a:r>
              <a:rPr lang="sv-SE" sz="2500" dirty="0" err="1"/>
              <a:t>then</a:t>
            </a:r>
            <a:r>
              <a:rPr lang="sv-SE" sz="2500" dirty="0"/>
              <a:t> </a:t>
            </a:r>
            <a:r>
              <a:rPr lang="sv-SE" sz="2500" dirty="0" err="1"/>
              <a:t>leave</a:t>
            </a:r>
            <a:r>
              <a:rPr lang="sv-SE" sz="2500" dirty="0"/>
              <a:t>. </a:t>
            </a:r>
          </a:p>
          <a:p>
            <a:r>
              <a:rPr lang="sv-SE" sz="2500" dirty="0" err="1"/>
              <a:t>Put</a:t>
            </a:r>
            <a:r>
              <a:rPr lang="sv-SE" sz="2500" dirty="0"/>
              <a:t> </a:t>
            </a:r>
            <a:r>
              <a:rPr lang="sv-SE" sz="2500" dirty="0" err="1"/>
              <a:t>your</a:t>
            </a:r>
            <a:r>
              <a:rPr lang="sv-SE" sz="2500" dirty="0"/>
              <a:t> </a:t>
            </a:r>
            <a:r>
              <a:rPr lang="sv-SE" sz="2500" dirty="0" err="1"/>
              <a:t>vote</a:t>
            </a:r>
            <a:r>
              <a:rPr lang="sv-SE" sz="2500" dirty="0"/>
              <a:t> in the </a:t>
            </a:r>
            <a:r>
              <a:rPr lang="sv-SE" sz="2500" dirty="0" err="1"/>
              <a:t>ballot</a:t>
            </a:r>
            <a:r>
              <a:rPr lang="sv-SE" sz="2500" dirty="0"/>
              <a:t> box</a:t>
            </a:r>
          </a:p>
          <a:p>
            <a:r>
              <a:rPr lang="sv-SE" sz="2500" dirty="0"/>
              <a:t>The </a:t>
            </a:r>
            <a:r>
              <a:rPr lang="sv-SE" sz="2500" dirty="0" err="1"/>
              <a:t>election</a:t>
            </a:r>
            <a:r>
              <a:rPr lang="sv-SE" sz="2500" dirty="0"/>
              <a:t> </a:t>
            </a:r>
            <a:r>
              <a:rPr lang="sv-SE" sz="2500" dirty="0" err="1"/>
              <a:t>worker</a:t>
            </a:r>
            <a:r>
              <a:rPr lang="sv-SE" sz="2500" dirty="0"/>
              <a:t> marks </a:t>
            </a:r>
            <a:r>
              <a:rPr lang="sv-SE" sz="2500" dirty="0" err="1"/>
              <a:t>you</a:t>
            </a:r>
            <a:r>
              <a:rPr lang="sv-SE" sz="2500" dirty="0"/>
              <a:t> </a:t>
            </a:r>
            <a:r>
              <a:rPr lang="sv-SE" sz="2500" dirty="0" err="1"/>
              <a:t>with</a:t>
            </a:r>
            <a:r>
              <a:rPr lang="sv-SE" sz="2500" dirty="0"/>
              <a:t> ink or a stamp so </a:t>
            </a:r>
            <a:r>
              <a:rPr lang="sv-SE" sz="2500" dirty="0" err="1"/>
              <a:t>you</a:t>
            </a:r>
            <a:r>
              <a:rPr lang="sv-SE" sz="2500" dirty="0"/>
              <a:t> </a:t>
            </a:r>
            <a:r>
              <a:rPr lang="sv-SE" sz="2500" dirty="0" err="1"/>
              <a:t>cannot</a:t>
            </a:r>
            <a:r>
              <a:rPr lang="sv-SE" sz="2500" dirty="0"/>
              <a:t> </a:t>
            </a:r>
            <a:r>
              <a:rPr lang="sv-SE" sz="2500" dirty="0" err="1"/>
              <a:t>vote</a:t>
            </a:r>
            <a:r>
              <a:rPr lang="sv-SE" sz="2500" dirty="0"/>
              <a:t> </a:t>
            </a:r>
            <a:r>
              <a:rPr lang="sv-SE" sz="2500" dirty="0" err="1"/>
              <a:t>twice</a:t>
            </a:r>
            <a:r>
              <a:rPr lang="sv-SE" sz="2500" dirty="0"/>
              <a:t>.</a:t>
            </a:r>
          </a:p>
          <a:p>
            <a:endParaRPr lang="sv-SE" sz="2500" dirty="0" err="1"/>
          </a:p>
        </p:txBody>
      </p:sp>
    </p:spTree>
    <p:extLst>
      <p:ext uri="{BB962C8B-B14F-4D97-AF65-F5344CB8AC3E}">
        <p14:creationId xmlns:p14="http://schemas.microsoft.com/office/powerpoint/2010/main" val="424066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954799" y="617537"/>
            <a:ext cx="3569676" cy="777509"/>
          </a:xfrm>
        </p:spPr>
        <p:txBody>
          <a:bodyPr>
            <a:normAutofit fontScale="90000"/>
          </a:bodyPr>
          <a:lstStyle/>
          <a:p>
            <a:r>
              <a:rPr lang="en-GB" b="1" dirty="0"/>
              <a:t>Changemaker Day	</a:t>
            </a:r>
            <a:endParaRPr lang="sv-SE" dirty="0"/>
          </a:p>
        </p:txBody>
      </p:sp>
      <p:pic>
        <p:nvPicPr>
          <p:cNvPr id="15" name="Picture 14">
            <a:extLst>
              <a:ext uri="{FF2B5EF4-FFF2-40B4-BE49-F238E27FC236}">
                <a16:creationId xmlns:a16="http://schemas.microsoft.com/office/drawing/2014/main" id="{0672F62B-D806-8746-9EB2-14E7907489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9763" y="617537"/>
            <a:ext cx="2795678" cy="1863785"/>
          </a:xfrm>
          <a:prstGeom prst="rect">
            <a:avLst/>
          </a:prstGeom>
        </p:spPr>
      </p:pic>
      <p:pic>
        <p:nvPicPr>
          <p:cNvPr id="16" name="Picture 15">
            <a:extLst>
              <a:ext uri="{FF2B5EF4-FFF2-40B4-BE49-F238E27FC236}">
                <a16:creationId xmlns:a16="http://schemas.microsoft.com/office/drawing/2014/main" id="{712A2694-5A1F-E747-A1F5-E431ACD1B2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1"/>
          <a:stretch/>
        </p:blipFill>
        <p:spPr>
          <a:xfrm>
            <a:off x="6143759" y="2567770"/>
            <a:ext cx="2810497" cy="1861421"/>
          </a:xfrm>
          <a:prstGeom prst="rect">
            <a:avLst/>
          </a:prstGeom>
        </p:spPr>
      </p:pic>
      <p:pic>
        <p:nvPicPr>
          <p:cNvPr id="19" name="Picture 18">
            <a:extLst>
              <a:ext uri="{FF2B5EF4-FFF2-40B4-BE49-F238E27FC236}">
                <a16:creationId xmlns:a16="http://schemas.microsoft.com/office/drawing/2014/main" id="{E775DFF4-9F18-F542-868A-89D3DAEC48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3759" y="4505260"/>
            <a:ext cx="2762116" cy="1861420"/>
          </a:xfrm>
          <a:prstGeom prst="rect">
            <a:avLst/>
          </a:prstGeom>
        </p:spPr>
      </p:pic>
      <p:pic>
        <p:nvPicPr>
          <p:cNvPr id="25" name="Picture 24">
            <a:extLst>
              <a:ext uri="{FF2B5EF4-FFF2-40B4-BE49-F238E27FC236}">
                <a16:creationId xmlns:a16="http://schemas.microsoft.com/office/drawing/2014/main" id="{2F50ADDA-5CEF-0E42-A766-93E48C8CF6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40321" y="2567770"/>
            <a:ext cx="2809873" cy="1873249"/>
          </a:xfrm>
          <a:prstGeom prst="rect">
            <a:avLst/>
          </a:prstGeom>
        </p:spPr>
      </p:pic>
      <p:pic>
        <p:nvPicPr>
          <p:cNvPr id="12" name="Google Shape;557;p54">
            <a:extLst>
              <a:ext uri="{FF2B5EF4-FFF2-40B4-BE49-F238E27FC236}">
                <a16:creationId xmlns:a16="http://schemas.microsoft.com/office/drawing/2014/main" id="{58E9921B-16F5-6A41-9160-0A00FD8B134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040321" y="4505260"/>
            <a:ext cx="2795678" cy="1861420"/>
          </a:xfrm>
          <a:prstGeom prst="rect">
            <a:avLst/>
          </a:prstGeom>
          <a:noFill/>
          <a:ln>
            <a:noFill/>
          </a:ln>
        </p:spPr>
      </p:pic>
      <p:pic>
        <p:nvPicPr>
          <p:cNvPr id="4" name="Picture 3">
            <a:extLst>
              <a:ext uri="{FF2B5EF4-FFF2-40B4-BE49-F238E27FC236}">
                <a16:creationId xmlns:a16="http://schemas.microsoft.com/office/drawing/2014/main" id="{4D2B5D84-B293-4947-88AB-8A8904875C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0008" y="617537"/>
            <a:ext cx="2795867" cy="1861420"/>
          </a:xfrm>
          <a:prstGeom prst="rect">
            <a:avLst/>
          </a:prstGeom>
        </p:spPr>
      </p:pic>
      <p:pic>
        <p:nvPicPr>
          <p:cNvPr id="14" name="Picture Placeholder 12">
            <a:extLst>
              <a:ext uri="{FF2B5EF4-FFF2-40B4-BE49-F238E27FC236}">
                <a16:creationId xmlns:a16="http://schemas.microsoft.com/office/drawing/2014/main" id="{0352511F-5871-B94B-9089-ECD666919432}"/>
              </a:ext>
            </a:extLst>
          </p:cNvPr>
          <p:cNvPicPr>
            <a:picLocks noGrp="1" noChangeAspect="1"/>
          </p:cNvPicPr>
          <p:nvPr>
            <p:ph type="pic" sz="quarter" idx="15"/>
          </p:nvPr>
        </p:nvPicPr>
        <p:blipFill rotWithShape="1">
          <a:blip r:embed="rId9" cstate="screen">
            <a:extLst>
              <a:ext uri="{28A0092B-C50C-407E-A947-70E740481C1C}">
                <a14:useLocalDpi xmlns:a14="http://schemas.microsoft.com/office/drawing/2010/main"/>
              </a:ext>
            </a:extLst>
          </a:blip>
          <a:srcRect/>
          <a:stretch/>
        </p:blipFill>
        <p:spPr>
          <a:xfrm>
            <a:off x="954798" y="1449347"/>
            <a:ext cx="4370963" cy="4917334"/>
          </a:xfrm>
        </p:spPr>
      </p:pic>
    </p:spTree>
    <p:extLst>
      <p:ext uri="{BB962C8B-B14F-4D97-AF65-F5344CB8AC3E}">
        <p14:creationId xmlns:p14="http://schemas.microsoft.com/office/powerpoint/2010/main" val="93269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660670"/>
            <a:ext cx="4742846" cy="1728787"/>
          </a:xfrm>
        </p:spPr>
        <p:txBody>
          <a:bodyPr>
            <a:normAutofit/>
          </a:bodyPr>
          <a:lstStyle/>
          <a:p>
            <a:r>
              <a:rPr lang="en-GB" b="1" dirty="0"/>
              <a:t>The Global Vote</a:t>
            </a:r>
            <a:endParaRPr lang="sv-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027583"/>
            <a:ext cx="4155830" cy="3776869"/>
          </a:xfrm>
        </p:spPr>
        <p:txBody>
          <a:bodyPr/>
          <a:lstStyle/>
          <a:p>
            <a:pPr marL="0" indent="0">
              <a:buNone/>
            </a:pPr>
            <a:r>
              <a:rPr lang="en-GB" sz="3000" dirty="0"/>
              <a:t>Start your Changemaker Day with the Global Vote for the Rights of the Child.</a:t>
            </a:r>
            <a:endParaRPr lang="sv-SE" sz="3000" dirty="0"/>
          </a:p>
        </p:txBody>
      </p:sp>
      <p:pic>
        <p:nvPicPr>
          <p:cNvPr id="8" name="Picture Placeholder 7">
            <a:extLst>
              <a:ext uri="{FF2B5EF4-FFF2-40B4-BE49-F238E27FC236}">
                <a16:creationId xmlns:a16="http://schemas.microsoft.com/office/drawing/2014/main" id="{69360FF8-766D-694E-8615-7095847798A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1201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644905" y="1975758"/>
            <a:ext cx="4742846" cy="3168649"/>
          </a:xfrm>
        </p:spPr>
        <p:txBody>
          <a:bodyPr/>
          <a:lstStyle/>
          <a:p>
            <a:r>
              <a:rPr lang="sv-SE" sz="2500" dirty="0"/>
              <a:t>Make </a:t>
            </a:r>
            <a:r>
              <a:rPr lang="sv-SE" sz="2500" dirty="0" err="1"/>
              <a:t>placards</a:t>
            </a:r>
            <a:r>
              <a:rPr lang="sv-SE" sz="2500" dirty="0"/>
              <a:t>, banners and </a:t>
            </a:r>
            <a:r>
              <a:rPr lang="sv-SE" sz="2500" dirty="0" err="1"/>
              <a:t>speeches</a:t>
            </a:r>
            <a:r>
              <a:rPr lang="sv-SE" sz="2500" dirty="0"/>
              <a:t> </a:t>
            </a:r>
            <a:r>
              <a:rPr lang="sv-SE" sz="2500" dirty="0" err="1"/>
              <a:t>with</a:t>
            </a:r>
            <a:r>
              <a:rPr lang="sv-SE" sz="2500" dirty="0"/>
              <a:t> </a:t>
            </a:r>
            <a:r>
              <a:rPr lang="sv-SE" sz="2500" dirty="0" err="1"/>
              <a:t>your</a:t>
            </a:r>
            <a:r>
              <a:rPr lang="sv-SE" sz="2500" dirty="0"/>
              <a:t> </a:t>
            </a:r>
            <a:r>
              <a:rPr lang="sv-SE" sz="2500" dirty="0" err="1"/>
              <a:t>demands</a:t>
            </a:r>
            <a:r>
              <a:rPr lang="sv-SE" sz="2500" dirty="0"/>
              <a:t> for </a:t>
            </a:r>
            <a:r>
              <a:rPr lang="sv-SE" sz="2500" dirty="0" err="1"/>
              <a:t>change</a:t>
            </a:r>
            <a:r>
              <a:rPr lang="sv-SE" sz="2500" dirty="0"/>
              <a:t>, </a:t>
            </a:r>
          </a:p>
          <a:p>
            <a:r>
              <a:rPr lang="sv-SE" sz="2500" dirty="0"/>
              <a:t>Walk to the </a:t>
            </a:r>
            <a:r>
              <a:rPr lang="sv-SE" sz="2500" dirty="0" err="1"/>
              <a:t>centre</a:t>
            </a:r>
            <a:r>
              <a:rPr lang="sv-SE" sz="2500" dirty="0"/>
              <a:t> </a:t>
            </a:r>
            <a:r>
              <a:rPr lang="sv-SE" sz="2500" dirty="0" err="1"/>
              <a:t>of</a:t>
            </a:r>
            <a:r>
              <a:rPr lang="sv-SE" sz="2500" dirty="0"/>
              <a:t> </a:t>
            </a:r>
            <a:r>
              <a:rPr lang="sv-SE" sz="2500" dirty="0" err="1"/>
              <a:t>your</a:t>
            </a:r>
            <a:r>
              <a:rPr lang="sv-SE" sz="2500" dirty="0"/>
              <a:t> </a:t>
            </a:r>
            <a:r>
              <a:rPr lang="sv-SE" sz="2500" dirty="0" err="1"/>
              <a:t>village</a:t>
            </a:r>
            <a:r>
              <a:rPr lang="sv-SE" sz="2500" dirty="0"/>
              <a:t> or </a:t>
            </a:r>
            <a:r>
              <a:rPr lang="sv-SE" sz="2500" dirty="0" err="1"/>
              <a:t>town</a:t>
            </a:r>
            <a:r>
              <a:rPr lang="sv-SE" sz="2500" dirty="0"/>
              <a:t>.</a:t>
            </a:r>
          </a:p>
          <a:p>
            <a:r>
              <a:rPr lang="sv-SE" sz="2500" dirty="0" err="1"/>
              <a:t>Share</a:t>
            </a:r>
            <a:r>
              <a:rPr lang="sv-SE" sz="2500" dirty="0"/>
              <a:t> </a:t>
            </a:r>
            <a:r>
              <a:rPr lang="sv-SE" sz="2500" dirty="0" err="1"/>
              <a:t>your</a:t>
            </a:r>
            <a:r>
              <a:rPr lang="sv-SE" sz="2500" dirty="0"/>
              <a:t> </a:t>
            </a:r>
            <a:r>
              <a:rPr lang="sv-SE" sz="2500" dirty="0" err="1"/>
              <a:t>messages</a:t>
            </a:r>
            <a:r>
              <a:rPr lang="sv-SE" sz="2500" dirty="0"/>
              <a:t> and </a:t>
            </a:r>
            <a:r>
              <a:rPr lang="sv-SE" sz="2500" dirty="0" err="1"/>
              <a:t>raise</a:t>
            </a:r>
            <a:r>
              <a:rPr lang="sv-SE" sz="2500" dirty="0"/>
              <a:t> </a:t>
            </a:r>
            <a:r>
              <a:rPr lang="sv-SE" sz="2500" dirty="0" err="1"/>
              <a:t>your</a:t>
            </a:r>
            <a:r>
              <a:rPr lang="sv-SE" sz="2500" dirty="0"/>
              <a:t> </a:t>
            </a:r>
            <a:r>
              <a:rPr lang="sv-SE" sz="2500" dirty="0" err="1"/>
              <a:t>voices</a:t>
            </a:r>
            <a:endParaRPr lang="sv-SE" sz="2500" dirty="0"/>
          </a:p>
          <a:p>
            <a:r>
              <a:rPr lang="sv-SE" sz="2500" dirty="0" err="1"/>
              <a:t>Speak</a:t>
            </a:r>
            <a:r>
              <a:rPr lang="sv-SE" sz="2500" dirty="0"/>
              <a:t> to the media</a:t>
            </a:r>
          </a:p>
          <a:p>
            <a:endParaRPr lang="sv-SE" sz="2500" dirty="0"/>
          </a:p>
        </p:txBody>
      </p:sp>
      <p:sp>
        <p:nvSpPr>
          <p:cNvPr id="8" name="Title 2">
            <a:extLst>
              <a:ext uri="{FF2B5EF4-FFF2-40B4-BE49-F238E27FC236}">
                <a16:creationId xmlns:a16="http://schemas.microsoft.com/office/drawing/2014/main" id="{B7AF4F43-6594-4F40-909E-F9DB922E7DF3}"/>
              </a:ext>
            </a:extLst>
          </p:cNvPr>
          <p:cNvSpPr>
            <a:spLocks noGrp="1"/>
          </p:cNvSpPr>
          <p:nvPr>
            <p:ph type="title"/>
          </p:nvPr>
        </p:nvSpPr>
        <p:spPr>
          <a:xfrm>
            <a:off x="837218" y="346227"/>
            <a:ext cx="5258782" cy="1728787"/>
          </a:xfrm>
        </p:spPr>
        <p:txBody>
          <a:bodyPr>
            <a:normAutofit/>
          </a:bodyPr>
          <a:lstStyle/>
          <a:p>
            <a:r>
              <a:rPr lang="en-US" b="1" dirty="0"/>
              <a:t>The Children’s </a:t>
            </a:r>
            <a:r>
              <a:rPr lang="en-GB" b="1" dirty="0"/>
              <a:t>Manifestation for Change</a:t>
            </a:r>
            <a:endParaRPr lang="sv-SE" dirty="0"/>
          </a:p>
        </p:txBody>
      </p:sp>
      <p:pic>
        <p:nvPicPr>
          <p:cNvPr id="14" name="Picture Placeholder 13">
            <a:extLst>
              <a:ext uri="{FF2B5EF4-FFF2-40B4-BE49-F238E27FC236}">
                <a16:creationId xmlns:a16="http://schemas.microsoft.com/office/drawing/2014/main" id="{8C5AE2A5-9406-EF4E-8718-CE07AC5E31B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911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644905" y="1975758"/>
            <a:ext cx="4742846" cy="3168649"/>
          </a:xfrm>
        </p:spPr>
        <p:txBody>
          <a:bodyPr/>
          <a:lstStyle/>
          <a:p>
            <a:pPr marL="457200" indent="-457200">
              <a:buFont typeface="+mj-lt"/>
              <a:buAutoNum type="arabicPeriod"/>
            </a:pPr>
            <a:r>
              <a:rPr lang="sv-SE" sz="3000" dirty="0" err="1"/>
              <a:t>Run</a:t>
            </a:r>
            <a:r>
              <a:rPr lang="sv-SE" sz="3000" dirty="0"/>
              <a:t>, walk, </a:t>
            </a:r>
            <a:r>
              <a:rPr lang="sv-SE" sz="3000" dirty="0" err="1"/>
              <a:t>dance</a:t>
            </a:r>
            <a:r>
              <a:rPr lang="sv-SE" sz="3000" dirty="0"/>
              <a:t> or </a:t>
            </a:r>
            <a:r>
              <a:rPr lang="sv-SE" sz="3000" dirty="0" err="1"/>
              <a:t>whatever</a:t>
            </a:r>
            <a:r>
              <a:rPr lang="sv-SE" sz="3000" dirty="0"/>
              <a:t> </a:t>
            </a:r>
            <a:r>
              <a:rPr lang="sv-SE" sz="3000" dirty="0" err="1"/>
              <a:t>you</a:t>
            </a:r>
            <a:r>
              <a:rPr lang="sv-SE" sz="3000" dirty="0"/>
              <a:t> like for 3 </a:t>
            </a:r>
            <a:r>
              <a:rPr lang="sv-SE" sz="3000" dirty="0" err="1"/>
              <a:t>kilometres</a:t>
            </a:r>
            <a:r>
              <a:rPr lang="sv-SE" sz="3000" dirty="0"/>
              <a:t> </a:t>
            </a:r>
          </a:p>
          <a:p>
            <a:pPr marL="457200" indent="-457200">
              <a:buFont typeface="+mj-lt"/>
              <a:buAutoNum type="arabicPeriod"/>
            </a:pPr>
            <a:r>
              <a:rPr lang="sv-SE" sz="3000" dirty="0"/>
              <a:t>Bring </a:t>
            </a:r>
            <a:r>
              <a:rPr lang="sv-SE" sz="3000" dirty="0" err="1"/>
              <a:t>your</a:t>
            </a:r>
            <a:r>
              <a:rPr lang="sv-SE" sz="3000" dirty="0"/>
              <a:t> </a:t>
            </a:r>
            <a:r>
              <a:rPr lang="sv-SE" sz="3000" dirty="0" err="1"/>
              <a:t>placards</a:t>
            </a:r>
            <a:r>
              <a:rPr lang="sv-SE" sz="3000" dirty="0"/>
              <a:t> and banners</a:t>
            </a:r>
          </a:p>
          <a:p>
            <a:pPr marL="457200" indent="-457200">
              <a:buFont typeface="+mj-lt"/>
              <a:buAutoNum type="arabicPeriod"/>
            </a:pPr>
            <a:endParaRPr lang="sv-SE" sz="3000" dirty="0"/>
          </a:p>
        </p:txBody>
      </p:sp>
      <p:sp>
        <p:nvSpPr>
          <p:cNvPr id="8" name="Title 2">
            <a:extLst>
              <a:ext uri="{FF2B5EF4-FFF2-40B4-BE49-F238E27FC236}">
                <a16:creationId xmlns:a16="http://schemas.microsoft.com/office/drawing/2014/main" id="{B7AF4F43-6594-4F40-909E-F9DB922E7DF3}"/>
              </a:ext>
            </a:extLst>
          </p:cNvPr>
          <p:cNvSpPr>
            <a:spLocks noGrp="1"/>
          </p:cNvSpPr>
          <p:nvPr>
            <p:ph type="title"/>
          </p:nvPr>
        </p:nvSpPr>
        <p:spPr>
          <a:xfrm>
            <a:off x="837218" y="346227"/>
            <a:ext cx="5258782" cy="1728787"/>
          </a:xfrm>
        </p:spPr>
        <p:txBody>
          <a:bodyPr>
            <a:normAutofit/>
          </a:bodyPr>
          <a:lstStyle/>
          <a:p>
            <a:r>
              <a:rPr lang="en-SE" b="1" dirty="0"/>
              <a:t>Round the Globe Run</a:t>
            </a:r>
            <a:endParaRPr lang="en-SE" dirty="0"/>
          </a:p>
        </p:txBody>
      </p:sp>
      <p:sp>
        <p:nvSpPr>
          <p:cNvPr id="13" name="Picture Placeholder 12">
            <a:extLst>
              <a:ext uri="{FF2B5EF4-FFF2-40B4-BE49-F238E27FC236}">
                <a16:creationId xmlns:a16="http://schemas.microsoft.com/office/drawing/2014/main" id="{61AF2FD1-27F8-924E-8E64-8151CC9FA77D}"/>
              </a:ext>
            </a:extLst>
          </p:cNvPr>
          <p:cNvSpPr>
            <a:spLocks noGrp="1"/>
          </p:cNvSpPr>
          <p:nvPr>
            <p:ph type="pic" sz="quarter" idx="15"/>
          </p:nvPr>
        </p:nvSpPr>
        <p:spPr/>
      </p:sp>
      <p:pic>
        <p:nvPicPr>
          <p:cNvPr id="15" name="Picture Placeholder 9">
            <a:extLst>
              <a:ext uri="{FF2B5EF4-FFF2-40B4-BE49-F238E27FC236}">
                <a16:creationId xmlns:a16="http://schemas.microsoft.com/office/drawing/2014/main" id="{DE394E79-0B7E-9943-9E79-92EDD4CC0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a:solidFill>
            <a:srgbClr val="E4E5E3"/>
          </a:solidFill>
        </p:spPr>
      </p:pic>
    </p:spTree>
    <p:extLst>
      <p:ext uri="{BB962C8B-B14F-4D97-AF65-F5344CB8AC3E}">
        <p14:creationId xmlns:p14="http://schemas.microsoft.com/office/powerpoint/2010/main" val="255908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1201012" y="629935"/>
            <a:ext cx="4482945" cy="864394"/>
          </a:xfrm>
        </p:spPr>
        <p:txBody>
          <a:bodyPr>
            <a:normAutofit fontScale="90000"/>
          </a:bodyPr>
          <a:lstStyle/>
          <a:p>
            <a:r>
              <a:rPr lang="en-GB" b="1" dirty="0"/>
              <a:t>Climate action </a:t>
            </a:r>
            <a:br>
              <a:rPr lang="en-GB" b="1" dirty="0"/>
            </a:br>
            <a:r>
              <a:rPr lang="en-GB" b="1" dirty="0"/>
              <a:t>with litter picking</a:t>
            </a:r>
            <a:endParaRPr lang="sv-SE" dirty="0"/>
          </a:p>
        </p:txBody>
      </p:sp>
      <p:pic>
        <p:nvPicPr>
          <p:cNvPr id="24" name="Picture Placeholder 23">
            <a:extLst>
              <a:ext uri="{FF2B5EF4-FFF2-40B4-BE49-F238E27FC236}">
                <a16:creationId xmlns:a16="http://schemas.microsoft.com/office/drawing/2014/main" id="{E741EAFE-EA65-E240-A956-C6DFA5D2B03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9138240" y="-2097607"/>
            <a:ext cx="2809875" cy="1862137"/>
          </a:xfrm>
          <a:prstGeom prst="rect">
            <a:avLst/>
          </a:prstGeom>
        </p:spPr>
      </p:pic>
      <p:pic>
        <p:nvPicPr>
          <p:cNvPr id="10" name="Picture 9">
            <a:extLst>
              <a:ext uri="{FF2B5EF4-FFF2-40B4-BE49-F238E27FC236}">
                <a16:creationId xmlns:a16="http://schemas.microsoft.com/office/drawing/2014/main" id="{75A2764A-BDCE-874B-BA2E-D163DBE6A9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9989" y="629935"/>
            <a:ext cx="2809874" cy="1873249"/>
          </a:xfrm>
          <a:prstGeom prst="rect">
            <a:avLst/>
          </a:prstGeom>
        </p:spPr>
      </p:pic>
      <p:pic>
        <p:nvPicPr>
          <p:cNvPr id="12" name="Picture 11">
            <a:extLst>
              <a:ext uri="{FF2B5EF4-FFF2-40B4-BE49-F238E27FC236}">
                <a16:creationId xmlns:a16="http://schemas.microsoft.com/office/drawing/2014/main" id="{B45848F3-0EF6-DE49-8FF0-499BBD218F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6109675" y="2574154"/>
            <a:ext cx="2809875" cy="1861421"/>
          </a:xfrm>
          <a:prstGeom prst="rect">
            <a:avLst/>
          </a:prstGeom>
        </p:spPr>
      </p:pic>
      <p:pic>
        <p:nvPicPr>
          <p:cNvPr id="13" name="Picture 12">
            <a:extLst>
              <a:ext uri="{FF2B5EF4-FFF2-40B4-BE49-F238E27FC236}">
                <a16:creationId xmlns:a16="http://schemas.microsoft.com/office/drawing/2014/main" id="{B31F4324-9A26-B64E-881C-1C4545A979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16313" y="4517657"/>
            <a:ext cx="2795678" cy="1861420"/>
          </a:xfrm>
          <a:prstGeom prst="rect">
            <a:avLst/>
          </a:prstGeom>
        </p:spPr>
      </p:pic>
      <p:pic>
        <p:nvPicPr>
          <p:cNvPr id="14" name="Picture 13">
            <a:extLst>
              <a:ext uri="{FF2B5EF4-FFF2-40B4-BE49-F238E27FC236}">
                <a16:creationId xmlns:a16="http://schemas.microsoft.com/office/drawing/2014/main" id="{3FCA1BAC-8124-BF4B-8718-A298AC0671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533"/>
          <a:stretch/>
        </p:blipFill>
        <p:spPr>
          <a:xfrm>
            <a:off x="9029989" y="2574153"/>
            <a:ext cx="2795678" cy="1861421"/>
          </a:xfrm>
          <a:prstGeom prst="rect">
            <a:avLst/>
          </a:prstGeom>
        </p:spPr>
      </p:pic>
      <p:pic>
        <p:nvPicPr>
          <p:cNvPr id="16" name="Picture 15">
            <a:extLst>
              <a:ext uri="{FF2B5EF4-FFF2-40B4-BE49-F238E27FC236}">
                <a16:creationId xmlns:a16="http://schemas.microsoft.com/office/drawing/2014/main" id="{13BEA4E5-4676-F845-9EF6-082F17B462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96000" y="4517657"/>
            <a:ext cx="2809875" cy="1861420"/>
          </a:xfrm>
          <a:prstGeom prst="rect">
            <a:avLst/>
          </a:prstGeom>
        </p:spPr>
      </p:pic>
      <p:pic>
        <p:nvPicPr>
          <p:cNvPr id="19" name="Picture 18">
            <a:extLst>
              <a:ext uri="{FF2B5EF4-FFF2-40B4-BE49-F238E27FC236}">
                <a16:creationId xmlns:a16="http://schemas.microsoft.com/office/drawing/2014/main" id="{E1D9E4F4-4CB3-5648-BF03-511697499B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18545" y="629935"/>
            <a:ext cx="2792133" cy="1861422"/>
          </a:xfrm>
          <a:prstGeom prst="rect">
            <a:avLst/>
          </a:prstGeom>
        </p:spPr>
      </p:pic>
      <p:pic>
        <p:nvPicPr>
          <p:cNvPr id="20" name="Picture Placeholder 8">
            <a:extLst>
              <a:ext uri="{FF2B5EF4-FFF2-40B4-BE49-F238E27FC236}">
                <a16:creationId xmlns:a16="http://schemas.microsoft.com/office/drawing/2014/main" id="{48D0E7CE-44EA-934F-87FA-04671E1745F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201011" y="1914104"/>
            <a:ext cx="3968865" cy="4464973"/>
          </a:xfrm>
          <a:prstGeom prst="rect">
            <a:avLst/>
          </a:prstGeom>
          <a:solidFill>
            <a:srgbClr val="E4E5E3"/>
          </a:solidFill>
        </p:spPr>
      </p:pic>
    </p:spTree>
    <p:extLst>
      <p:ext uri="{BB962C8B-B14F-4D97-AF65-F5344CB8AC3E}">
        <p14:creationId xmlns:p14="http://schemas.microsoft.com/office/powerpoint/2010/main" val="255272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660670"/>
            <a:ext cx="4742846" cy="1728787"/>
          </a:xfrm>
        </p:spPr>
        <p:txBody>
          <a:bodyPr>
            <a:normAutofit/>
          </a:bodyPr>
          <a:lstStyle/>
          <a:p>
            <a:r>
              <a:rPr lang="en-GB" b="1" dirty="0"/>
              <a:t>Your day –</a:t>
            </a:r>
            <a:br>
              <a:rPr lang="en-GB" b="1" dirty="0"/>
            </a:br>
            <a:r>
              <a:rPr lang="en-GB" b="1" dirty="0"/>
              <a:t>your decision!</a:t>
            </a:r>
            <a:endParaRPr lang="sv-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1" y="2027583"/>
            <a:ext cx="4273061" cy="3776869"/>
          </a:xfrm>
        </p:spPr>
        <p:txBody>
          <a:bodyPr/>
          <a:lstStyle/>
          <a:p>
            <a:pPr marL="0" indent="0">
              <a:buNone/>
            </a:pPr>
            <a:endParaRPr lang="sv-SE" sz="2500" dirty="0"/>
          </a:p>
          <a:p>
            <a:r>
              <a:rPr lang="sv-SE" sz="2500" dirty="0" err="1"/>
              <a:t>Adapt</a:t>
            </a:r>
            <a:r>
              <a:rPr lang="sv-SE" sz="2500" dirty="0"/>
              <a:t> </a:t>
            </a:r>
            <a:r>
              <a:rPr lang="sv-SE" sz="2500" dirty="0" err="1"/>
              <a:t>your</a:t>
            </a:r>
            <a:r>
              <a:rPr lang="sv-SE" sz="2500" dirty="0"/>
              <a:t> </a:t>
            </a:r>
            <a:r>
              <a:rPr lang="sv-SE" sz="2500" dirty="0" err="1"/>
              <a:t>Changemaker</a:t>
            </a:r>
            <a:r>
              <a:rPr lang="sv-SE" sz="2500" dirty="0"/>
              <a:t> Day and </a:t>
            </a:r>
            <a:r>
              <a:rPr lang="sv-SE" sz="2500" dirty="0" err="1"/>
              <a:t>activities</a:t>
            </a:r>
            <a:r>
              <a:rPr lang="sv-SE" sz="2500" dirty="0"/>
              <a:t> to </a:t>
            </a:r>
            <a:r>
              <a:rPr lang="sv-SE" sz="2500" dirty="0" err="1"/>
              <a:t>your</a:t>
            </a:r>
            <a:r>
              <a:rPr lang="sv-SE" sz="2500" dirty="0"/>
              <a:t> </a:t>
            </a:r>
            <a:r>
              <a:rPr lang="sv-SE" sz="2500" dirty="0" err="1"/>
              <a:t>local</a:t>
            </a:r>
            <a:r>
              <a:rPr lang="sv-SE" sz="2500" dirty="0"/>
              <a:t> situation.</a:t>
            </a:r>
          </a:p>
          <a:p>
            <a:r>
              <a:rPr lang="sv-SE" sz="2500" dirty="0" err="1"/>
              <a:t>You</a:t>
            </a:r>
            <a:r>
              <a:rPr lang="sv-SE" sz="2500" dirty="0"/>
              <a:t> </a:t>
            </a:r>
            <a:r>
              <a:rPr lang="sv-SE" sz="2500" dirty="0" err="1"/>
              <a:t>can</a:t>
            </a:r>
            <a:r>
              <a:rPr lang="sv-SE" sz="2500" dirty="0"/>
              <a:t> do all events in </a:t>
            </a:r>
            <a:r>
              <a:rPr lang="sv-SE" sz="2500" dirty="0" err="1"/>
              <a:t>one</a:t>
            </a:r>
            <a:r>
              <a:rPr lang="sv-SE" sz="2500" dirty="0"/>
              <a:t> </a:t>
            </a:r>
            <a:r>
              <a:rPr lang="sv-SE" sz="2500" dirty="0" err="1"/>
              <a:t>day</a:t>
            </a:r>
            <a:r>
              <a:rPr lang="sv-SE" sz="2500" dirty="0"/>
              <a:t>, or </a:t>
            </a:r>
            <a:r>
              <a:rPr lang="sv-SE" sz="2500" dirty="0" err="1"/>
              <a:t>have</a:t>
            </a:r>
            <a:r>
              <a:rPr lang="sv-SE" sz="2500" dirty="0"/>
              <a:t> </a:t>
            </a:r>
            <a:r>
              <a:rPr lang="sv-SE" sz="2500" dirty="0" err="1"/>
              <a:t>two</a:t>
            </a:r>
            <a:r>
              <a:rPr lang="sv-SE" sz="2500" dirty="0"/>
              <a:t> </a:t>
            </a:r>
            <a:r>
              <a:rPr lang="sv-SE" sz="2500" dirty="0" err="1"/>
              <a:t>Changemaker</a:t>
            </a:r>
            <a:r>
              <a:rPr lang="sv-SE" sz="2500" dirty="0"/>
              <a:t> Days. </a:t>
            </a:r>
          </a:p>
          <a:p>
            <a:endParaRPr lang="sv-SE" sz="2500" dirty="0"/>
          </a:p>
          <a:p>
            <a:endParaRPr lang="sv-SE" sz="2500" dirty="0"/>
          </a:p>
          <a:p>
            <a:endParaRPr lang="sv-SE" sz="2500" dirty="0"/>
          </a:p>
        </p:txBody>
      </p:sp>
      <p:pic>
        <p:nvPicPr>
          <p:cNvPr id="5" name="Picture Placeholder 4">
            <a:extLst>
              <a:ext uri="{FF2B5EF4-FFF2-40B4-BE49-F238E27FC236}">
                <a16:creationId xmlns:a16="http://schemas.microsoft.com/office/drawing/2014/main" id="{B579650D-CA53-694F-B189-B8883BEE69F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97707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8FF-4D8A-0A45-BE49-107F7037A592}"/>
              </a:ext>
            </a:extLst>
          </p:cNvPr>
          <p:cNvSpPr>
            <a:spLocks noGrp="1"/>
          </p:cNvSpPr>
          <p:nvPr>
            <p:ph type="title"/>
          </p:nvPr>
        </p:nvSpPr>
        <p:spPr/>
        <p:txBody>
          <a:bodyPr/>
          <a:lstStyle/>
          <a:p>
            <a:r>
              <a:rPr lang="en-SE" b="1" dirty="0"/>
              <a:t>Result of the vote!</a:t>
            </a:r>
            <a:endParaRPr lang="en-SE" dirty="0"/>
          </a:p>
        </p:txBody>
      </p:sp>
      <p:pic>
        <p:nvPicPr>
          <p:cNvPr id="3" name="Picture 2">
            <a:extLst>
              <a:ext uri="{FF2B5EF4-FFF2-40B4-BE49-F238E27FC236}">
                <a16:creationId xmlns:a16="http://schemas.microsoft.com/office/drawing/2014/main" id="{915E92CA-7A3E-0E41-9D0A-85859A294A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53799" y="6060801"/>
            <a:ext cx="619097" cy="600811"/>
          </a:xfrm>
          <a:prstGeom prst="rect">
            <a:avLst/>
          </a:prstGeom>
        </p:spPr>
      </p:pic>
      <p:pic>
        <p:nvPicPr>
          <p:cNvPr id="9" name="Picture 8">
            <a:extLst>
              <a:ext uri="{FF2B5EF4-FFF2-40B4-BE49-F238E27FC236}">
                <a16:creationId xmlns:a16="http://schemas.microsoft.com/office/drawing/2014/main" id="{A36CC6EC-0FFD-0440-A5FD-A1B5F26D3F08}"/>
              </a:ext>
            </a:extLst>
          </p:cNvPr>
          <p:cNvPicPr>
            <a:picLocks noChangeAspect="1"/>
          </p:cNvPicPr>
          <p:nvPr/>
        </p:nvPicPr>
        <p:blipFill>
          <a:blip r:embed="rId4"/>
          <a:stretch>
            <a:fillRect/>
          </a:stretch>
        </p:blipFill>
        <p:spPr>
          <a:xfrm>
            <a:off x="1016000" y="1690688"/>
            <a:ext cx="10160000" cy="4229100"/>
          </a:xfrm>
          <a:prstGeom prst="rect">
            <a:avLst/>
          </a:prstGeom>
        </p:spPr>
      </p:pic>
      <p:sp>
        <p:nvSpPr>
          <p:cNvPr id="4" name="Multiply 3">
            <a:extLst>
              <a:ext uri="{FF2B5EF4-FFF2-40B4-BE49-F238E27FC236}">
                <a16:creationId xmlns:a16="http://schemas.microsoft.com/office/drawing/2014/main" id="{203E25DD-9619-3D4C-8247-41CF394DE81C}"/>
              </a:ext>
            </a:extLst>
          </p:cNvPr>
          <p:cNvSpPr/>
          <p:nvPr/>
        </p:nvSpPr>
        <p:spPr>
          <a:xfrm>
            <a:off x="3036278" y="1524000"/>
            <a:ext cx="3399692" cy="3810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 name="TextBox 10">
            <a:extLst>
              <a:ext uri="{FF2B5EF4-FFF2-40B4-BE49-F238E27FC236}">
                <a16:creationId xmlns:a16="http://schemas.microsoft.com/office/drawing/2014/main" id="{46E64FC4-F180-C544-BEA4-8253682705ED}"/>
              </a:ext>
            </a:extLst>
          </p:cNvPr>
          <p:cNvSpPr txBox="1"/>
          <p:nvPr/>
        </p:nvSpPr>
        <p:spPr>
          <a:xfrm>
            <a:off x="6784729" y="1459230"/>
            <a:ext cx="1242647" cy="3939540"/>
          </a:xfrm>
          <a:prstGeom prst="rect">
            <a:avLst/>
          </a:prstGeom>
          <a:noFill/>
        </p:spPr>
        <p:txBody>
          <a:bodyPr wrap="square" rtlCol="0">
            <a:spAutoFit/>
          </a:bodyPr>
          <a:lstStyle/>
          <a:p>
            <a:r>
              <a:rPr lang="en-GB" sz="25000" b="1" dirty="0">
                <a:solidFill>
                  <a:srgbClr val="FF0000"/>
                </a:solidFill>
              </a:rPr>
              <a:t>?</a:t>
            </a:r>
          </a:p>
        </p:txBody>
      </p:sp>
    </p:spTree>
    <p:extLst>
      <p:ext uri="{BB962C8B-B14F-4D97-AF65-F5344CB8AC3E}">
        <p14:creationId xmlns:p14="http://schemas.microsoft.com/office/powerpoint/2010/main" val="133829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671947" y="1079611"/>
            <a:ext cx="4790702" cy="3168649"/>
          </a:xfrm>
        </p:spPr>
        <p:txBody>
          <a:bodyPr/>
          <a:lstStyle/>
          <a:p>
            <a:pPr marL="0" indent="0">
              <a:buNone/>
            </a:pPr>
            <a:r>
              <a:rPr lang="sv-SE" sz="2200" b="1" dirty="0" err="1"/>
              <a:t>Maybe</a:t>
            </a:r>
            <a:r>
              <a:rPr lang="sv-SE" sz="2200" b="1" dirty="0"/>
              <a:t> </a:t>
            </a:r>
            <a:r>
              <a:rPr lang="sv-SE" sz="2200" b="1" dirty="0" err="1"/>
              <a:t>children</a:t>
            </a:r>
            <a:r>
              <a:rPr lang="sv-SE" sz="2200" b="1" dirty="0"/>
              <a:t> </a:t>
            </a:r>
            <a:r>
              <a:rPr lang="sv-SE" sz="2200" b="1" dirty="0" err="1"/>
              <a:t>want</a:t>
            </a:r>
            <a:r>
              <a:rPr lang="sv-SE" sz="2200" b="1" dirty="0"/>
              <a:t> to:</a:t>
            </a:r>
          </a:p>
          <a:p>
            <a:r>
              <a:rPr lang="sv-SE" sz="2200" dirty="0"/>
              <a:t>Be a </a:t>
            </a:r>
            <a:r>
              <a:rPr lang="sv-SE" sz="2200" dirty="0" err="1"/>
              <a:t>friend</a:t>
            </a:r>
            <a:r>
              <a:rPr lang="sv-SE" sz="2200" dirty="0"/>
              <a:t> and </a:t>
            </a:r>
            <a:r>
              <a:rPr lang="sv-SE" sz="2200" dirty="0" err="1"/>
              <a:t>confidant</a:t>
            </a:r>
            <a:r>
              <a:rPr lang="sv-SE" sz="2200" dirty="0"/>
              <a:t> </a:t>
            </a:r>
            <a:r>
              <a:rPr lang="sv-SE" sz="2200" dirty="0" err="1"/>
              <a:t>of</a:t>
            </a:r>
            <a:r>
              <a:rPr lang="sv-SE" sz="2200" dirty="0"/>
              <a:t> </a:t>
            </a:r>
            <a:r>
              <a:rPr lang="sv-SE" sz="2200" dirty="0" err="1"/>
              <a:t>vulnerable</a:t>
            </a:r>
            <a:r>
              <a:rPr lang="sv-SE" sz="2200" dirty="0"/>
              <a:t> </a:t>
            </a:r>
            <a:r>
              <a:rPr lang="sv-SE" sz="2200" dirty="0" err="1"/>
              <a:t>children</a:t>
            </a:r>
            <a:r>
              <a:rPr lang="sv-SE" sz="2200" dirty="0"/>
              <a:t>. </a:t>
            </a:r>
          </a:p>
          <a:p>
            <a:r>
              <a:rPr lang="sv-SE" sz="2200" dirty="0" err="1"/>
              <a:t>Organize</a:t>
            </a:r>
            <a:r>
              <a:rPr lang="sv-SE" sz="2200" dirty="0"/>
              <a:t> </a:t>
            </a:r>
            <a:r>
              <a:rPr lang="sv-SE" sz="2200" dirty="0" err="1"/>
              <a:t>changemaker</a:t>
            </a:r>
            <a:r>
              <a:rPr lang="sv-SE" sz="2200" dirty="0"/>
              <a:t> </a:t>
            </a:r>
            <a:r>
              <a:rPr lang="sv-SE" sz="2200" dirty="0" err="1"/>
              <a:t>activities</a:t>
            </a:r>
            <a:r>
              <a:rPr lang="sv-SE" sz="2200" dirty="0"/>
              <a:t> for the </a:t>
            </a:r>
            <a:r>
              <a:rPr lang="sv-SE" sz="2200" dirty="0" err="1"/>
              <a:t>Rights</a:t>
            </a:r>
            <a:r>
              <a:rPr lang="sv-SE" sz="2200" dirty="0"/>
              <a:t> </a:t>
            </a:r>
            <a:r>
              <a:rPr lang="sv-SE" sz="2200" dirty="0" err="1"/>
              <a:t>of</a:t>
            </a:r>
            <a:r>
              <a:rPr lang="sv-SE" sz="2200" dirty="0"/>
              <a:t> the Child and </a:t>
            </a:r>
            <a:r>
              <a:rPr lang="sv-SE" sz="2200" dirty="0" err="1"/>
              <a:t>girls</a:t>
            </a:r>
            <a:r>
              <a:rPr lang="sv-SE" sz="2200" dirty="0"/>
              <a:t>’ </a:t>
            </a:r>
            <a:r>
              <a:rPr lang="sv-SE" sz="2200" dirty="0" err="1"/>
              <a:t>equal</a:t>
            </a:r>
            <a:r>
              <a:rPr lang="sv-SE" sz="2200" dirty="0"/>
              <a:t> </a:t>
            </a:r>
            <a:r>
              <a:rPr lang="sv-SE" sz="2200" dirty="0" err="1"/>
              <a:t>rights</a:t>
            </a:r>
            <a:r>
              <a:rPr lang="sv-SE" sz="2200" dirty="0"/>
              <a:t>.</a:t>
            </a:r>
          </a:p>
          <a:p>
            <a:r>
              <a:rPr lang="sv-SE" sz="2200" dirty="0"/>
              <a:t>Form a Child </a:t>
            </a:r>
            <a:r>
              <a:rPr lang="sv-SE" sz="2200" dirty="0" err="1"/>
              <a:t>Rights</a:t>
            </a:r>
            <a:r>
              <a:rPr lang="sv-SE" sz="2200" dirty="0"/>
              <a:t> Club or </a:t>
            </a:r>
            <a:r>
              <a:rPr lang="sv-SE" sz="2200" dirty="0" err="1"/>
              <a:t>any</a:t>
            </a:r>
            <a:r>
              <a:rPr lang="sv-SE" sz="2200" dirty="0"/>
              <a:t> </a:t>
            </a:r>
            <a:r>
              <a:rPr lang="sv-SE" sz="2200" dirty="0" err="1"/>
              <a:t>group</a:t>
            </a:r>
            <a:r>
              <a:rPr lang="sv-SE" sz="2200" dirty="0"/>
              <a:t> </a:t>
            </a:r>
            <a:r>
              <a:rPr lang="sv-SE" sz="2200" dirty="0" err="1"/>
              <a:t>that</a:t>
            </a:r>
            <a:r>
              <a:rPr lang="sv-SE" sz="2200" dirty="0"/>
              <a:t> </a:t>
            </a:r>
            <a:r>
              <a:rPr lang="sv-SE" sz="2200" dirty="0" err="1"/>
              <a:t>works</a:t>
            </a:r>
            <a:r>
              <a:rPr lang="sv-SE" sz="2200" dirty="0"/>
              <a:t> </a:t>
            </a:r>
            <a:r>
              <a:rPr lang="sv-SE" sz="2200" dirty="0" err="1"/>
              <a:t>together</a:t>
            </a:r>
            <a:r>
              <a:rPr lang="sv-SE" sz="2200" dirty="0"/>
              <a:t>.</a:t>
            </a:r>
          </a:p>
          <a:p>
            <a:r>
              <a:rPr lang="sv-SE" sz="2200" dirty="0" err="1"/>
              <a:t>Share</a:t>
            </a:r>
            <a:r>
              <a:rPr lang="sv-SE" sz="2200" dirty="0"/>
              <a:t> information </a:t>
            </a:r>
            <a:r>
              <a:rPr lang="sv-SE" sz="2200" dirty="0" err="1"/>
              <a:t>with</a:t>
            </a:r>
            <a:r>
              <a:rPr lang="sv-SE" sz="2200" dirty="0"/>
              <a:t> media, </a:t>
            </a:r>
            <a:r>
              <a:rPr lang="sv-SE" sz="2200" dirty="0" err="1"/>
              <a:t>local</a:t>
            </a:r>
            <a:r>
              <a:rPr lang="sv-SE" sz="2200" dirty="0"/>
              <a:t> </a:t>
            </a:r>
            <a:r>
              <a:rPr lang="sv-SE" sz="2200" dirty="0" err="1"/>
              <a:t>leaders</a:t>
            </a:r>
            <a:r>
              <a:rPr lang="sv-SE" sz="2200" dirty="0"/>
              <a:t> and/or </a:t>
            </a:r>
            <a:r>
              <a:rPr lang="sv-SE" sz="2200" dirty="0" err="1"/>
              <a:t>local</a:t>
            </a:r>
            <a:r>
              <a:rPr lang="sv-SE" sz="2200" dirty="0"/>
              <a:t> </a:t>
            </a:r>
            <a:r>
              <a:rPr lang="sv-SE" sz="2200" dirty="0" err="1"/>
              <a:t>government</a:t>
            </a:r>
            <a:r>
              <a:rPr lang="sv-SE" sz="2200" dirty="0"/>
              <a:t> </a:t>
            </a:r>
            <a:r>
              <a:rPr lang="sv-SE" sz="2200" dirty="0" err="1"/>
              <a:t>officials</a:t>
            </a:r>
            <a:r>
              <a:rPr lang="sv-SE" sz="2200" dirty="0"/>
              <a:t>.</a:t>
            </a:r>
          </a:p>
          <a:p>
            <a:endParaRPr lang="sv-SE" sz="2200" dirty="0" err="1"/>
          </a:p>
        </p:txBody>
      </p:sp>
      <p:pic>
        <p:nvPicPr>
          <p:cNvPr id="7" name="Picture 6">
            <a:extLst>
              <a:ext uri="{FF2B5EF4-FFF2-40B4-BE49-F238E27FC236}">
                <a16:creationId xmlns:a16="http://schemas.microsoft.com/office/drawing/2014/main" id="{2C65C111-D1C3-D446-89D8-5F588F338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0769" y="-25154"/>
            <a:ext cx="5181230" cy="3454153"/>
          </a:xfrm>
          <a:prstGeom prst="rect">
            <a:avLst/>
          </a:prstGeom>
        </p:spPr>
      </p:pic>
      <p:pic>
        <p:nvPicPr>
          <p:cNvPr id="10" name="Picture 9">
            <a:extLst>
              <a:ext uri="{FF2B5EF4-FFF2-40B4-BE49-F238E27FC236}">
                <a16:creationId xmlns:a16="http://schemas.microsoft.com/office/drawing/2014/main" id="{54BEFE59-2EE1-BD43-8DD3-05CAEC85A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769" y="3428999"/>
            <a:ext cx="5181231" cy="3454154"/>
          </a:xfrm>
          <a:prstGeom prst="rect">
            <a:avLst/>
          </a:prstGeom>
        </p:spPr>
      </p:pic>
    </p:spTree>
    <p:extLst>
      <p:ext uri="{BB962C8B-B14F-4D97-AF65-F5344CB8AC3E}">
        <p14:creationId xmlns:p14="http://schemas.microsoft.com/office/powerpoint/2010/main" val="207837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8FF-4D8A-0A45-BE49-107F7037A592}"/>
              </a:ext>
            </a:extLst>
          </p:cNvPr>
          <p:cNvSpPr>
            <a:spLocks noGrp="1"/>
          </p:cNvSpPr>
          <p:nvPr>
            <p:ph type="title"/>
          </p:nvPr>
        </p:nvSpPr>
        <p:spPr>
          <a:xfrm>
            <a:off x="886916" y="501279"/>
            <a:ext cx="10515600" cy="1325563"/>
          </a:xfrm>
        </p:spPr>
        <p:txBody>
          <a:bodyPr/>
          <a:lstStyle/>
          <a:p>
            <a:r>
              <a:rPr lang="en-SE" dirty="0"/>
              <a:t>Follow and Connect</a:t>
            </a:r>
          </a:p>
        </p:txBody>
      </p:sp>
      <p:pic>
        <p:nvPicPr>
          <p:cNvPr id="3" name="Picture 2">
            <a:extLst>
              <a:ext uri="{FF2B5EF4-FFF2-40B4-BE49-F238E27FC236}">
                <a16:creationId xmlns:a16="http://schemas.microsoft.com/office/drawing/2014/main" id="{4C4336BB-758C-DB4E-BAA0-84BB99BA5E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7026" y="1829048"/>
            <a:ext cx="619097" cy="600811"/>
          </a:xfrm>
          <a:prstGeom prst="rect">
            <a:avLst/>
          </a:prstGeom>
        </p:spPr>
      </p:pic>
      <p:pic>
        <p:nvPicPr>
          <p:cNvPr id="9" name="Picture 8">
            <a:extLst>
              <a:ext uri="{FF2B5EF4-FFF2-40B4-BE49-F238E27FC236}">
                <a16:creationId xmlns:a16="http://schemas.microsoft.com/office/drawing/2014/main" id="{D06DE3C9-D78C-0347-87F4-25DB63CC70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6916" y="4236970"/>
            <a:ext cx="629207" cy="724811"/>
          </a:xfrm>
          <a:prstGeom prst="rect">
            <a:avLst/>
          </a:prstGeom>
        </p:spPr>
      </p:pic>
      <p:pic>
        <p:nvPicPr>
          <p:cNvPr id="11" name="Picture 10">
            <a:extLst>
              <a:ext uri="{FF2B5EF4-FFF2-40B4-BE49-F238E27FC236}">
                <a16:creationId xmlns:a16="http://schemas.microsoft.com/office/drawing/2014/main" id="{E0F215AC-90C0-6B4C-810F-14206EAD31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6917" y="3445824"/>
            <a:ext cx="629207" cy="628775"/>
          </a:xfrm>
          <a:prstGeom prst="rect">
            <a:avLst/>
          </a:prstGeom>
        </p:spPr>
      </p:pic>
      <p:pic>
        <p:nvPicPr>
          <p:cNvPr id="13" name="Picture 12">
            <a:extLst>
              <a:ext uri="{FF2B5EF4-FFF2-40B4-BE49-F238E27FC236}">
                <a16:creationId xmlns:a16="http://schemas.microsoft.com/office/drawing/2014/main" id="{A82526F4-B820-DE45-B9A5-B3D3D4F19C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916" y="5082588"/>
            <a:ext cx="698954" cy="568381"/>
          </a:xfrm>
          <a:prstGeom prst="rect">
            <a:avLst/>
          </a:prstGeom>
        </p:spPr>
      </p:pic>
      <p:pic>
        <p:nvPicPr>
          <p:cNvPr id="15" name="Picture 14">
            <a:extLst>
              <a:ext uri="{FF2B5EF4-FFF2-40B4-BE49-F238E27FC236}">
                <a16:creationId xmlns:a16="http://schemas.microsoft.com/office/drawing/2014/main" id="{883DB11A-F7A3-6545-B5E5-C338FDEA7F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8419" y="2413202"/>
            <a:ext cx="992342" cy="992342"/>
          </a:xfrm>
          <a:prstGeom prst="rect">
            <a:avLst/>
          </a:prstGeom>
        </p:spPr>
      </p:pic>
      <p:sp>
        <p:nvSpPr>
          <p:cNvPr id="18" name="TextBox 17">
            <a:extLst>
              <a:ext uri="{FF2B5EF4-FFF2-40B4-BE49-F238E27FC236}">
                <a16:creationId xmlns:a16="http://schemas.microsoft.com/office/drawing/2014/main" id="{9F009AAD-B673-ED42-AC43-387439CABDE0}"/>
              </a:ext>
            </a:extLst>
          </p:cNvPr>
          <p:cNvSpPr txBox="1"/>
          <p:nvPr/>
        </p:nvSpPr>
        <p:spPr>
          <a:xfrm>
            <a:off x="1720761" y="1974595"/>
            <a:ext cx="4715665" cy="369332"/>
          </a:xfrm>
          <a:prstGeom prst="rect">
            <a:avLst/>
          </a:prstGeom>
          <a:noFill/>
        </p:spPr>
        <p:txBody>
          <a:bodyPr wrap="square" rtlCol="0">
            <a:spAutoFit/>
          </a:bodyPr>
          <a:lstStyle/>
          <a:p>
            <a:r>
              <a:rPr lang="en-GB" dirty="0" err="1"/>
              <a:t>worldschildrensprize.org</a:t>
            </a:r>
            <a:endParaRPr lang="en-GB" dirty="0"/>
          </a:p>
        </p:txBody>
      </p:sp>
      <p:sp>
        <p:nvSpPr>
          <p:cNvPr id="19" name="TextBox 18">
            <a:extLst>
              <a:ext uri="{FF2B5EF4-FFF2-40B4-BE49-F238E27FC236}">
                <a16:creationId xmlns:a16="http://schemas.microsoft.com/office/drawing/2014/main" id="{3FCCCA23-7EBC-0440-86B9-F052080D8380}"/>
              </a:ext>
            </a:extLst>
          </p:cNvPr>
          <p:cNvSpPr txBox="1"/>
          <p:nvPr/>
        </p:nvSpPr>
        <p:spPr>
          <a:xfrm>
            <a:off x="1720760" y="2724707"/>
            <a:ext cx="4715665" cy="369332"/>
          </a:xfrm>
          <a:prstGeom prst="rect">
            <a:avLst/>
          </a:prstGeom>
          <a:noFill/>
        </p:spPr>
        <p:txBody>
          <a:bodyPr wrap="square" rtlCol="0">
            <a:spAutoFit/>
          </a:bodyPr>
          <a:lstStyle/>
          <a:p>
            <a:r>
              <a:rPr lang="en-GB" dirty="0" err="1"/>
              <a:t>YouTube.com</a:t>
            </a:r>
            <a:r>
              <a:rPr lang="en-GB" dirty="0"/>
              <a:t>/</a:t>
            </a:r>
            <a:r>
              <a:rPr lang="en-GB" dirty="0" err="1"/>
              <a:t>worldschildrensprize</a:t>
            </a:r>
            <a:endParaRPr lang="en-GB" dirty="0"/>
          </a:p>
        </p:txBody>
      </p:sp>
      <p:sp>
        <p:nvSpPr>
          <p:cNvPr id="20" name="TextBox 19">
            <a:extLst>
              <a:ext uri="{FF2B5EF4-FFF2-40B4-BE49-F238E27FC236}">
                <a16:creationId xmlns:a16="http://schemas.microsoft.com/office/drawing/2014/main" id="{2A2A1D94-AB48-5B41-8221-0937DC6903DA}"/>
              </a:ext>
            </a:extLst>
          </p:cNvPr>
          <p:cNvSpPr txBox="1"/>
          <p:nvPr/>
        </p:nvSpPr>
        <p:spPr>
          <a:xfrm>
            <a:off x="1674622" y="3575545"/>
            <a:ext cx="4715665" cy="369332"/>
          </a:xfrm>
          <a:prstGeom prst="rect">
            <a:avLst/>
          </a:prstGeom>
          <a:noFill/>
        </p:spPr>
        <p:txBody>
          <a:bodyPr wrap="square" rtlCol="0">
            <a:spAutoFit/>
          </a:bodyPr>
          <a:lstStyle/>
          <a:p>
            <a:r>
              <a:rPr lang="en-GB" dirty="0" err="1"/>
              <a:t>instagram.com</a:t>
            </a:r>
            <a:r>
              <a:rPr lang="en-GB" dirty="0"/>
              <a:t>/</a:t>
            </a:r>
            <a:r>
              <a:rPr lang="en-GB" dirty="0" err="1"/>
              <a:t>worldschildrensprize</a:t>
            </a:r>
            <a:endParaRPr lang="en-GB" dirty="0"/>
          </a:p>
        </p:txBody>
      </p:sp>
      <p:sp>
        <p:nvSpPr>
          <p:cNvPr id="21" name="TextBox 20">
            <a:extLst>
              <a:ext uri="{FF2B5EF4-FFF2-40B4-BE49-F238E27FC236}">
                <a16:creationId xmlns:a16="http://schemas.microsoft.com/office/drawing/2014/main" id="{7DE99392-E6BC-7541-ADEF-132F872DAC3D}"/>
              </a:ext>
            </a:extLst>
          </p:cNvPr>
          <p:cNvSpPr txBox="1"/>
          <p:nvPr/>
        </p:nvSpPr>
        <p:spPr>
          <a:xfrm>
            <a:off x="1720760" y="4342635"/>
            <a:ext cx="4715665" cy="369332"/>
          </a:xfrm>
          <a:prstGeom prst="rect">
            <a:avLst/>
          </a:prstGeom>
          <a:noFill/>
        </p:spPr>
        <p:txBody>
          <a:bodyPr wrap="square" rtlCol="0">
            <a:spAutoFit/>
          </a:bodyPr>
          <a:lstStyle/>
          <a:p>
            <a:r>
              <a:rPr lang="en-GB" dirty="0" err="1"/>
              <a:t>facebook.com</a:t>
            </a:r>
            <a:r>
              <a:rPr lang="en-GB" dirty="0"/>
              <a:t>/</a:t>
            </a:r>
            <a:r>
              <a:rPr lang="en-GB" dirty="0" err="1"/>
              <a:t>worldschildrensprize</a:t>
            </a:r>
            <a:endParaRPr lang="en-GB" dirty="0"/>
          </a:p>
        </p:txBody>
      </p:sp>
      <p:sp>
        <p:nvSpPr>
          <p:cNvPr id="22" name="TextBox 21">
            <a:extLst>
              <a:ext uri="{FF2B5EF4-FFF2-40B4-BE49-F238E27FC236}">
                <a16:creationId xmlns:a16="http://schemas.microsoft.com/office/drawing/2014/main" id="{850DE1A6-E1A0-3F4A-97E2-E05A33103666}"/>
              </a:ext>
            </a:extLst>
          </p:cNvPr>
          <p:cNvSpPr txBox="1"/>
          <p:nvPr/>
        </p:nvSpPr>
        <p:spPr>
          <a:xfrm>
            <a:off x="1720760" y="5165763"/>
            <a:ext cx="4715665" cy="369332"/>
          </a:xfrm>
          <a:prstGeom prst="rect">
            <a:avLst/>
          </a:prstGeom>
          <a:noFill/>
        </p:spPr>
        <p:txBody>
          <a:bodyPr wrap="square" rtlCol="0">
            <a:spAutoFit/>
          </a:bodyPr>
          <a:lstStyle/>
          <a:p>
            <a:r>
              <a:rPr lang="en-GB" dirty="0" err="1"/>
              <a:t>twitter.com</a:t>
            </a:r>
            <a:r>
              <a:rPr lang="en-GB" dirty="0"/>
              <a:t>/</a:t>
            </a:r>
            <a:r>
              <a:rPr lang="en-GB" dirty="0" err="1"/>
              <a:t>wcpfoundation</a:t>
            </a:r>
            <a:endParaRPr lang="en-GB" dirty="0"/>
          </a:p>
        </p:txBody>
      </p:sp>
      <p:sp>
        <p:nvSpPr>
          <p:cNvPr id="4" name="TextBox 3">
            <a:extLst>
              <a:ext uri="{FF2B5EF4-FFF2-40B4-BE49-F238E27FC236}">
                <a16:creationId xmlns:a16="http://schemas.microsoft.com/office/drawing/2014/main" id="{080EE2E6-DC05-EA40-A6C3-6564484DD3FD}"/>
              </a:ext>
            </a:extLst>
          </p:cNvPr>
          <p:cNvSpPr txBox="1"/>
          <p:nvPr/>
        </p:nvSpPr>
        <p:spPr>
          <a:xfrm flipH="1">
            <a:off x="7203469" y="2621438"/>
            <a:ext cx="4260112" cy="1323439"/>
          </a:xfrm>
          <a:prstGeom prst="rect">
            <a:avLst/>
          </a:prstGeom>
          <a:noFill/>
        </p:spPr>
        <p:txBody>
          <a:bodyPr wrap="square" rtlCol="0">
            <a:spAutoFit/>
          </a:bodyPr>
          <a:lstStyle/>
          <a:p>
            <a:r>
              <a:rPr lang="en-GB" sz="2000" dirty="0"/>
              <a:t>#</a:t>
            </a:r>
            <a:r>
              <a:rPr lang="en-GB" sz="2000" dirty="0" err="1"/>
              <a:t>childrightsambassador</a:t>
            </a:r>
            <a:endParaRPr lang="en-GB" sz="2000" dirty="0"/>
          </a:p>
          <a:p>
            <a:r>
              <a:rPr lang="en-GB" sz="2000" dirty="0"/>
              <a:t>#changemaker</a:t>
            </a:r>
          </a:p>
          <a:p>
            <a:r>
              <a:rPr lang="en-GB" sz="2000" dirty="0"/>
              <a:t>#</a:t>
            </a:r>
            <a:r>
              <a:rPr lang="en-GB" sz="2000" dirty="0" err="1"/>
              <a:t>worldschildrensprize</a:t>
            </a:r>
            <a:endParaRPr lang="en-GB" sz="2000" dirty="0"/>
          </a:p>
          <a:p>
            <a:r>
              <a:rPr lang="en-GB" sz="2000" dirty="0"/>
              <a:t>#</a:t>
            </a:r>
            <a:r>
              <a:rPr lang="en-GB" sz="2000" dirty="0" err="1"/>
              <a:t>globalvote</a:t>
            </a:r>
            <a:endParaRPr lang="en-GB" sz="2000" dirty="0"/>
          </a:p>
        </p:txBody>
      </p:sp>
    </p:spTree>
    <p:extLst>
      <p:ext uri="{BB962C8B-B14F-4D97-AF65-F5344CB8AC3E}">
        <p14:creationId xmlns:p14="http://schemas.microsoft.com/office/powerpoint/2010/main" val="345522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32CD91-39F3-7C40-B458-C060D4178AF7}"/>
              </a:ext>
            </a:extLst>
          </p:cNvPr>
          <p:cNvSpPr/>
          <p:nvPr/>
        </p:nvSpPr>
        <p:spPr>
          <a:xfrm>
            <a:off x="0" y="0"/>
            <a:ext cx="12192000" cy="6858000"/>
          </a:xfrm>
          <a:prstGeom prst="rect">
            <a:avLst/>
          </a:prstGeom>
          <a:solidFill>
            <a:srgbClr val="FF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15EA2C7-E6AD-2A4C-9109-E1F9D33D3CD1}"/>
              </a:ext>
            </a:extLst>
          </p:cNvPr>
          <p:cNvSpPr>
            <a:spLocks noGrp="1"/>
          </p:cNvSpPr>
          <p:nvPr>
            <p:ph type="title"/>
          </p:nvPr>
        </p:nvSpPr>
        <p:spPr>
          <a:xfrm>
            <a:off x="838200" y="2103437"/>
            <a:ext cx="10515600" cy="1325563"/>
          </a:xfrm>
        </p:spPr>
        <p:txBody>
          <a:bodyPr/>
          <a:lstStyle/>
          <a:p>
            <a:pPr algn="ctr"/>
            <a:r>
              <a:rPr lang="en-SE" b="1" dirty="0"/>
              <a:t>Steps in the WCP Program</a:t>
            </a:r>
            <a:endParaRPr lang="en-SE" dirty="0"/>
          </a:p>
        </p:txBody>
      </p:sp>
    </p:spTree>
    <p:extLst>
      <p:ext uri="{BB962C8B-B14F-4D97-AF65-F5344CB8AC3E}">
        <p14:creationId xmlns:p14="http://schemas.microsoft.com/office/powerpoint/2010/main" val="110165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1" y="399883"/>
            <a:ext cx="3944191" cy="1728787"/>
          </a:xfrm>
        </p:spPr>
        <p:txBody>
          <a:bodyPr/>
          <a:lstStyle/>
          <a:p>
            <a:r>
              <a:rPr lang="en-SE" b="1" dirty="0"/>
              <a:t>Step 1: The Rights of the Child</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128670"/>
            <a:ext cx="4575370" cy="3168649"/>
          </a:xfrm>
        </p:spPr>
        <p:txBody>
          <a:bodyPr/>
          <a:lstStyle/>
          <a:p>
            <a:r>
              <a:rPr lang="sv-SE" sz="2500" dirty="0" err="1"/>
              <a:t>Learn</a:t>
            </a:r>
            <a:r>
              <a:rPr lang="sv-SE" sz="2500" dirty="0"/>
              <a:t> </a:t>
            </a:r>
            <a:r>
              <a:rPr lang="sv-SE" sz="2500" dirty="0" err="1"/>
              <a:t>about</a:t>
            </a:r>
            <a:r>
              <a:rPr lang="sv-SE" sz="2500" dirty="0"/>
              <a:t> and </a:t>
            </a:r>
            <a:r>
              <a:rPr lang="sv-SE" sz="2500" dirty="0" err="1"/>
              <a:t>discuss</a:t>
            </a:r>
            <a:r>
              <a:rPr lang="sv-SE" sz="2500" dirty="0"/>
              <a:t> the </a:t>
            </a:r>
            <a:r>
              <a:rPr lang="sv-SE" sz="2500" dirty="0" err="1"/>
              <a:t>Rights</a:t>
            </a:r>
            <a:r>
              <a:rPr lang="sv-SE" sz="2500" dirty="0"/>
              <a:t> </a:t>
            </a:r>
            <a:r>
              <a:rPr lang="sv-SE" sz="2500" dirty="0" err="1"/>
              <a:t>of</a:t>
            </a:r>
            <a:r>
              <a:rPr lang="sv-SE" sz="2500" dirty="0"/>
              <a:t> the Child. </a:t>
            </a:r>
          </a:p>
          <a:p>
            <a:r>
              <a:rPr lang="sv-SE" sz="2500" dirty="0" err="1"/>
              <a:t>Explore</a:t>
            </a:r>
            <a:r>
              <a:rPr lang="sv-SE" sz="2500" dirty="0"/>
              <a:t> </a:t>
            </a:r>
            <a:r>
              <a:rPr lang="sv-SE" sz="2500" dirty="0" err="1"/>
              <a:t>what</a:t>
            </a:r>
            <a:r>
              <a:rPr lang="sv-SE" sz="2500" dirty="0"/>
              <a:t> the </a:t>
            </a:r>
            <a:r>
              <a:rPr lang="sv-SE" sz="2500" dirty="0" err="1"/>
              <a:t>Rights</a:t>
            </a:r>
            <a:r>
              <a:rPr lang="sv-SE" sz="2500" dirty="0"/>
              <a:t> </a:t>
            </a:r>
            <a:r>
              <a:rPr lang="sv-SE" sz="2500" dirty="0" err="1"/>
              <a:t>of</a:t>
            </a:r>
            <a:r>
              <a:rPr lang="sv-SE" sz="2500" dirty="0"/>
              <a:t> the Child has to do </a:t>
            </a:r>
            <a:r>
              <a:rPr lang="sv-SE" sz="2500" dirty="0" err="1"/>
              <a:t>with</a:t>
            </a:r>
            <a:r>
              <a:rPr lang="sv-SE" sz="2500" dirty="0"/>
              <a:t> </a:t>
            </a:r>
            <a:r>
              <a:rPr lang="sv-SE" sz="2500" dirty="0" err="1"/>
              <a:t>your</a:t>
            </a:r>
            <a:r>
              <a:rPr lang="sv-SE" sz="2500" dirty="0"/>
              <a:t> </a:t>
            </a:r>
            <a:r>
              <a:rPr lang="sv-SE" sz="2500" dirty="0" err="1"/>
              <a:t>own</a:t>
            </a:r>
            <a:r>
              <a:rPr lang="sv-SE" sz="2500" dirty="0"/>
              <a:t> </a:t>
            </a:r>
            <a:r>
              <a:rPr lang="sv-SE" sz="2500" dirty="0" err="1"/>
              <a:t>life</a:t>
            </a:r>
            <a:r>
              <a:rPr lang="sv-SE" sz="2500" dirty="0"/>
              <a:t>, and the situation </a:t>
            </a:r>
            <a:r>
              <a:rPr lang="sv-SE" sz="2500" dirty="0" err="1"/>
              <a:t>where</a:t>
            </a:r>
            <a:r>
              <a:rPr lang="sv-SE" sz="2500" dirty="0"/>
              <a:t> </a:t>
            </a:r>
            <a:r>
              <a:rPr lang="sv-SE" sz="2500" dirty="0" err="1"/>
              <a:t>you</a:t>
            </a:r>
            <a:r>
              <a:rPr lang="sv-SE" sz="2500" dirty="0"/>
              <a:t> live and in </a:t>
            </a:r>
            <a:r>
              <a:rPr lang="sv-SE" sz="2500" dirty="0" err="1"/>
              <a:t>your</a:t>
            </a:r>
            <a:r>
              <a:rPr lang="sv-SE" sz="2500" dirty="0"/>
              <a:t> </a:t>
            </a:r>
            <a:r>
              <a:rPr lang="sv-SE" sz="2500" dirty="0" err="1"/>
              <a:t>school</a:t>
            </a:r>
            <a:r>
              <a:rPr lang="sv-SE" sz="2500" dirty="0"/>
              <a:t>. </a:t>
            </a:r>
          </a:p>
          <a:p>
            <a:endParaRPr lang="sv-SE" sz="2500" dirty="0" err="1"/>
          </a:p>
        </p:txBody>
      </p:sp>
      <p:sp>
        <p:nvSpPr>
          <p:cNvPr id="3" name="Picture Placeholder 2">
            <a:extLst>
              <a:ext uri="{FF2B5EF4-FFF2-40B4-BE49-F238E27FC236}">
                <a16:creationId xmlns:a16="http://schemas.microsoft.com/office/drawing/2014/main" id="{3302FEA0-8200-7546-97D1-0B0DEB16F6EA}"/>
              </a:ext>
            </a:extLst>
          </p:cNvPr>
          <p:cNvSpPr>
            <a:spLocks noGrp="1"/>
          </p:cNvSpPr>
          <p:nvPr>
            <p:ph type="pic" sz="quarter" idx="15"/>
          </p:nvPr>
        </p:nvSpPr>
        <p:spPr/>
      </p:sp>
      <p:pic>
        <p:nvPicPr>
          <p:cNvPr id="8" name="Picture Placeholder 6">
            <a:extLst>
              <a:ext uri="{FF2B5EF4-FFF2-40B4-BE49-F238E27FC236}">
                <a16:creationId xmlns:a16="http://schemas.microsoft.com/office/drawing/2014/main" id="{10C82170-CABB-D241-893F-8A7D8DC366C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a:solidFill>
            <a:srgbClr val="E4E5E3"/>
          </a:solidFill>
        </p:spPr>
      </p:pic>
    </p:spTree>
    <p:extLst>
      <p:ext uri="{BB962C8B-B14F-4D97-AF65-F5344CB8AC3E}">
        <p14:creationId xmlns:p14="http://schemas.microsoft.com/office/powerpoint/2010/main" val="2311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1" y="1844675"/>
            <a:ext cx="5319837" cy="3168649"/>
          </a:xfrm>
        </p:spPr>
        <p:txBody>
          <a:bodyPr/>
          <a:lstStyle/>
          <a:p>
            <a:r>
              <a:rPr lang="sv-SE" sz="1900" dirty="0" err="1"/>
              <a:t>Study</a:t>
            </a:r>
            <a:r>
              <a:rPr lang="sv-SE" sz="1900" dirty="0"/>
              <a:t> </a:t>
            </a:r>
            <a:r>
              <a:rPr lang="sv-SE" sz="1900" dirty="0" err="1"/>
              <a:t>facts</a:t>
            </a:r>
            <a:r>
              <a:rPr lang="sv-SE" sz="1900" dirty="0"/>
              <a:t> </a:t>
            </a:r>
            <a:r>
              <a:rPr lang="sv-SE" sz="1900" dirty="0" err="1"/>
              <a:t>about</a:t>
            </a:r>
            <a:r>
              <a:rPr lang="sv-SE" sz="1900" dirty="0"/>
              <a:t> </a:t>
            </a:r>
            <a:r>
              <a:rPr lang="sv-SE" sz="1900" dirty="0" err="1"/>
              <a:t>girls</a:t>
            </a:r>
            <a:r>
              <a:rPr lang="sv-SE" sz="1900" dirty="0"/>
              <a:t>’ </a:t>
            </a:r>
            <a:r>
              <a:rPr lang="sv-SE" sz="1900" dirty="0" err="1"/>
              <a:t>equal</a:t>
            </a:r>
            <a:r>
              <a:rPr lang="sv-SE" sz="1900" dirty="0"/>
              <a:t> </a:t>
            </a:r>
            <a:r>
              <a:rPr lang="sv-SE" sz="1900" dirty="0" err="1"/>
              <a:t>rights</a:t>
            </a:r>
            <a:r>
              <a:rPr lang="sv-SE" sz="1900" dirty="0"/>
              <a:t>.</a:t>
            </a:r>
          </a:p>
          <a:p>
            <a:r>
              <a:rPr lang="sv-SE" sz="1900" dirty="0"/>
              <a:t>Talk to </a:t>
            </a:r>
            <a:r>
              <a:rPr lang="sv-SE" sz="1900" dirty="0" err="1"/>
              <a:t>others</a:t>
            </a:r>
            <a:r>
              <a:rPr lang="sv-SE" sz="1900" dirty="0"/>
              <a:t> </a:t>
            </a:r>
            <a:r>
              <a:rPr lang="sv-SE" sz="1900" dirty="0" err="1"/>
              <a:t>about</a:t>
            </a:r>
            <a:r>
              <a:rPr lang="sv-SE" sz="1900" dirty="0"/>
              <a:t> </a:t>
            </a:r>
            <a:r>
              <a:rPr lang="sv-SE" sz="1900" dirty="0" err="1"/>
              <a:t>whether</a:t>
            </a:r>
            <a:r>
              <a:rPr lang="sv-SE" sz="1900" dirty="0"/>
              <a:t> </a:t>
            </a:r>
            <a:r>
              <a:rPr lang="sv-SE" sz="1900" dirty="0" err="1"/>
              <a:t>girls</a:t>
            </a:r>
            <a:r>
              <a:rPr lang="sv-SE" sz="1900" dirty="0"/>
              <a:t>’ </a:t>
            </a:r>
            <a:r>
              <a:rPr lang="sv-SE" sz="1900" dirty="0" err="1"/>
              <a:t>rights</a:t>
            </a:r>
            <a:r>
              <a:rPr lang="sv-SE" sz="1900" dirty="0"/>
              <a:t> </a:t>
            </a:r>
            <a:r>
              <a:rPr lang="sv-SE" sz="1900" dirty="0" err="1"/>
              <a:t>are</a:t>
            </a:r>
            <a:r>
              <a:rPr lang="sv-SE" sz="1900" dirty="0"/>
              <a:t> </a:t>
            </a:r>
            <a:r>
              <a:rPr lang="sv-SE" sz="1900" dirty="0" err="1"/>
              <a:t>respected</a:t>
            </a:r>
            <a:r>
              <a:rPr lang="sv-SE" sz="1900" dirty="0"/>
              <a:t> </a:t>
            </a:r>
            <a:r>
              <a:rPr lang="sv-SE" sz="1900" dirty="0" err="1"/>
              <a:t>where</a:t>
            </a:r>
            <a:r>
              <a:rPr lang="sv-SE" sz="1900" dirty="0"/>
              <a:t> </a:t>
            </a:r>
            <a:r>
              <a:rPr lang="sv-SE" sz="1900" dirty="0" err="1"/>
              <a:t>you</a:t>
            </a:r>
            <a:r>
              <a:rPr lang="sv-SE" sz="1900" dirty="0"/>
              <a:t> live and in </a:t>
            </a:r>
            <a:r>
              <a:rPr lang="sv-SE" sz="1900" dirty="0" err="1"/>
              <a:t>our</a:t>
            </a:r>
            <a:r>
              <a:rPr lang="sv-SE" sz="1900" dirty="0"/>
              <a:t> country. </a:t>
            </a:r>
          </a:p>
          <a:p>
            <a:r>
              <a:rPr lang="sv-SE" sz="1900" dirty="0"/>
              <a:t>Read </a:t>
            </a:r>
            <a:r>
              <a:rPr lang="sv-SE" sz="1900" dirty="0" err="1"/>
              <a:t>stories</a:t>
            </a:r>
            <a:r>
              <a:rPr lang="sv-SE" sz="1900" dirty="0"/>
              <a:t> </a:t>
            </a:r>
            <a:r>
              <a:rPr lang="sv-SE" sz="1900" dirty="0" err="1"/>
              <a:t>about</a:t>
            </a:r>
            <a:r>
              <a:rPr lang="sv-SE" sz="1900" dirty="0"/>
              <a:t> </a:t>
            </a:r>
            <a:r>
              <a:rPr lang="sv-SE" sz="1900" dirty="0" err="1"/>
              <a:t>girls</a:t>
            </a:r>
            <a:r>
              <a:rPr lang="sv-SE" sz="1900" dirty="0"/>
              <a:t> in </a:t>
            </a:r>
            <a:r>
              <a:rPr lang="sv-SE" sz="1900" dirty="0" err="1"/>
              <a:t>your</a:t>
            </a:r>
            <a:r>
              <a:rPr lang="sv-SE" sz="1900" dirty="0"/>
              <a:t> country and </a:t>
            </a:r>
            <a:r>
              <a:rPr lang="sv-SE" sz="1900" dirty="0" err="1"/>
              <a:t>other</a:t>
            </a:r>
            <a:r>
              <a:rPr lang="sv-SE" sz="1900" dirty="0"/>
              <a:t> parts </a:t>
            </a:r>
            <a:r>
              <a:rPr lang="sv-SE" sz="1900" dirty="0" err="1"/>
              <a:t>of</a:t>
            </a:r>
            <a:r>
              <a:rPr lang="sv-SE" sz="1900" dirty="0"/>
              <a:t> the </a:t>
            </a:r>
            <a:r>
              <a:rPr lang="sv-SE" sz="1900" dirty="0" err="1"/>
              <a:t>world</a:t>
            </a:r>
            <a:r>
              <a:rPr lang="sv-SE" sz="1900" dirty="0"/>
              <a:t>. </a:t>
            </a:r>
          </a:p>
          <a:p>
            <a:r>
              <a:rPr lang="sv-SE" sz="1900" dirty="0" err="1"/>
              <a:t>Learn</a:t>
            </a:r>
            <a:r>
              <a:rPr lang="sv-SE" sz="1900" dirty="0"/>
              <a:t> from </a:t>
            </a:r>
            <a:r>
              <a:rPr lang="sv-SE" sz="1900" dirty="0" err="1"/>
              <a:t>stories</a:t>
            </a:r>
            <a:r>
              <a:rPr lang="sv-SE" sz="1900" dirty="0"/>
              <a:t> </a:t>
            </a:r>
            <a:r>
              <a:rPr lang="sv-SE" sz="1900" dirty="0" err="1"/>
              <a:t>about</a:t>
            </a:r>
            <a:r>
              <a:rPr lang="sv-SE" sz="1900" dirty="0"/>
              <a:t> </a:t>
            </a:r>
            <a:r>
              <a:rPr lang="sv-SE" sz="1900" dirty="0" err="1"/>
              <a:t>other</a:t>
            </a:r>
            <a:r>
              <a:rPr lang="sv-SE" sz="1900" dirty="0"/>
              <a:t> Child </a:t>
            </a:r>
            <a:r>
              <a:rPr lang="sv-SE" sz="1900" dirty="0" err="1"/>
              <a:t>Rights</a:t>
            </a:r>
            <a:r>
              <a:rPr lang="sv-SE" sz="1900" dirty="0"/>
              <a:t> Ambassadors and </a:t>
            </a:r>
            <a:r>
              <a:rPr lang="sv-SE" sz="1900" dirty="0" err="1"/>
              <a:t>how</a:t>
            </a:r>
            <a:r>
              <a:rPr lang="sv-SE" sz="1900" dirty="0"/>
              <a:t> </a:t>
            </a:r>
            <a:r>
              <a:rPr lang="sv-SE" sz="1900" dirty="0" err="1"/>
              <a:t>they</a:t>
            </a:r>
            <a:r>
              <a:rPr lang="sv-SE" sz="1900" dirty="0"/>
              <a:t> </a:t>
            </a:r>
            <a:r>
              <a:rPr lang="sv-SE" sz="1900" dirty="0" err="1"/>
              <a:t>have</a:t>
            </a:r>
            <a:r>
              <a:rPr lang="sv-SE" sz="1900" dirty="0"/>
              <a:t> </a:t>
            </a:r>
            <a:r>
              <a:rPr lang="sv-SE" sz="1900" dirty="0" err="1"/>
              <a:t>helped</a:t>
            </a:r>
            <a:r>
              <a:rPr lang="sv-SE" sz="1900" dirty="0"/>
              <a:t> </a:t>
            </a:r>
            <a:r>
              <a:rPr lang="sv-SE" sz="1900" dirty="0" err="1"/>
              <a:t>girls</a:t>
            </a:r>
            <a:r>
              <a:rPr lang="sv-SE" sz="1900" dirty="0"/>
              <a:t> </a:t>
            </a:r>
            <a:r>
              <a:rPr lang="sv-SE" sz="1900" dirty="0" err="1"/>
              <a:t>where</a:t>
            </a:r>
            <a:r>
              <a:rPr lang="sv-SE" sz="1900" dirty="0"/>
              <a:t> </a:t>
            </a:r>
            <a:r>
              <a:rPr lang="sv-SE" sz="1900" dirty="0" err="1"/>
              <a:t>they</a:t>
            </a:r>
            <a:r>
              <a:rPr lang="sv-SE" sz="1900" dirty="0"/>
              <a:t> live. </a:t>
            </a:r>
          </a:p>
          <a:p>
            <a:r>
              <a:rPr lang="sv-SE" sz="1900" dirty="0" err="1"/>
              <a:t>Learn</a:t>
            </a:r>
            <a:r>
              <a:rPr lang="sv-SE" sz="1900" dirty="0"/>
              <a:t> from </a:t>
            </a:r>
            <a:r>
              <a:rPr lang="sv-SE" sz="1900" dirty="0" err="1"/>
              <a:t>stories</a:t>
            </a:r>
            <a:r>
              <a:rPr lang="sv-SE" sz="1900" dirty="0"/>
              <a:t> </a:t>
            </a:r>
            <a:r>
              <a:rPr lang="sv-SE" sz="1900" dirty="0" err="1"/>
              <a:t>about</a:t>
            </a:r>
            <a:r>
              <a:rPr lang="sv-SE" sz="1900" dirty="0"/>
              <a:t> Child </a:t>
            </a:r>
            <a:r>
              <a:rPr lang="sv-SE" sz="1900" dirty="0" err="1"/>
              <a:t>Rights</a:t>
            </a:r>
            <a:r>
              <a:rPr lang="sv-SE" sz="1900" dirty="0"/>
              <a:t> </a:t>
            </a:r>
            <a:r>
              <a:rPr lang="sv-SE" sz="1900" dirty="0" err="1"/>
              <a:t>Heroes</a:t>
            </a:r>
            <a:r>
              <a:rPr lang="sv-SE" sz="1900" dirty="0"/>
              <a:t> </a:t>
            </a:r>
            <a:r>
              <a:rPr lang="sv-SE" sz="1900" dirty="0" err="1"/>
              <a:t>who</a:t>
            </a:r>
            <a:r>
              <a:rPr lang="sv-SE" sz="1900" dirty="0"/>
              <a:t> fight for </a:t>
            </a:r>
            <a:r>
              <a:rPr lang="sv-SE" sz="1900" dirty="0" err="1"/>
              <a:t>girls</a:t>
            </a:r>
            <a:r>
              <a:rPr lang="sv-SE" sz="1900" dirty="0"/>
              <a:t>’ </a:t>
            </a:r>
            <a:r>
              <a:rPr lang="sv-SE" sz="1900" dirty="0" err="1"/>
              <a:t>equal</a:t>
            </a:r>
            <a:r>
              <a:rPr lang="sv-SE" sz="1900" dirty="0"/>
              <a:t> </a:t>
            </a:r>
            <a:r>
              <a:rPr lang="sv-SE" sz="1900" dirty="0" err="1"/>
              <a:t>rights</a:t>
            </a:r>
            <a:r>
              <a:rPr lang="sv-SE" sz="1900" dirty="0"/>
              <a:t>.</a:t>
            </a:r>
          </a:p>
          <a:p>
            <a:endParaRPr lang="sv-SE" sz="1900" dirty="0" err="1"/>
          </a:p>
        </p:txBody>
      </p:sp>
      <p:pic>
        <p:nvPicPr>
          <p:cNvPr id="10" name="Picture Placeholder 9">
            <a:extLst>
              <a:ext uri="{FF2B5EF4-FFF2-40B4-BE49-F238E27FC236}">
                <a16:creationId xmlns:a16="http://schemas.microsoft.com/office/drawing/2014/main" id="{1566E7F7-6A61-A743-932E-B9C857B9A07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482443" y="0"/>
            <a:ext cx="5709557" cy="6858000"/>
          </a:xfrm>
        </p:spPr>
      </p:pic>
      <p:sp>
        <p:nvSpPr>
          <p:cNvPr id="12" name="Title 19">
            <a:extLst>
              <a:ext uri="{FF2B5EF4-FFF2-40B4-BE49-F238E27FC236}">
                <a16:creationId xmlns:a16="http://schemas.microsoft.com/office/drawing/2014/main" id="{5D272E45-2EC8-FA4A-B25D-95D1DA51830A}"/>
              </a:ext>
            </a:extLst>
          </p:cNvPr>
          <p:cNvSpPr txBox="1">
            <a:spLocks/>
          </p:cNvSpPr>
          <p:nvPr/>
        </p:nvSpPr>
        <p:spPr>
          <a:xfrm>
            <a:off x="838201" y="399883"/>
            <a:ext cx="5060893" cy="172878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mj-lt"/>
                <a:ea typeface="+mj-ea"/>
                <a:cs typeface="+mj-cs"/>
              </a:defRPr>
            </a:lvl1pPr>
          </a:lstStyle>
          <a:p>
            <a:r>
              <a:rPr lang="en-SE" b="1" dirty="0"/>
              <a:t>Step 2: Girls’ equal rights</a:t>
            </a:r>
            <a:endParaRPr lang="en-SE" dirty="0"/>
          </a:p>
        </p:txBody>
      </p:sp>
    </p:spTree>
    <p:extLst>
      <p:ext uri="{BB962C8B-B14F-4D97-AF65-F5344CB8AC3E}">
        <p14:creationId xmlns:p14="http://schemas.microsoft.com/office/powerpoint/2010/main" val="42370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399881"/>
            <a:ext cx="4398816" cy="1728787"/>
          </a:xfrm>
        </p:spPr>
        <p:txBody>
          <a:bodyPr>
            <a:normAutofit/>
          </a:bodyPr>
          <a:lstStyle/>
          <a:p>
            <a:r>
              <a:rPr lang="en-SE" b="1" dirty="0"/>
              <a:t>Step 3: The Rights of the Child in the world</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3" y="2128668"/>
            <a:ext cx="4478264" cy="3168649"/>
          </a:xfrm>
        </p:spPr>
        <p:txBody>
          <a:bodyPr/>
          <a:lstStyle/>
          <a:p>
            <a:r>
              <a:rPr lang="sv-SE" sz="2200" dirty="0" err="1"/>
              <a:t>Study</a:t>
            </a:r>
            <a:r>
              <a:rPr lang="sv-SE" sz="2200" dirty="0"/>
              <a:t> </a:t>
            </a:r>
            <a:r>
              <a:rPr lang="sv-SE" sz="2200" dirty="0" err="1"/>
              <a:t>facts</a:t>
            </a:r>
            <a:r>
              <a:rPr lang="sv-SE" sz="2200" dirty="0"/>
              <a:t> </a:t>
            </a:r>
            <a:r>
              <a:rPr lang="sv-SE" sz="2200" dirty="0" err="1"/>
              <a:t>about</a:t>
            </a:r>
            <a:r>
              <a:rPr lang="sv-SE" sz="2200" dirty="0"/>
              <a:t> the </a:t>
            </a:r>
            <a:r>
              <a:rPr lang="sv-SE" sz="2200" dirty="0" err="1"/>
              <a:t>world’s</a:t>
            </a:r>
            <a:r>
              <a:rPr lang="sv-SE" sz="2200" dirty="0"/>
              <a:t> </a:t>
            </a:r>
            <a:r>
              <a:rPr lang="sv-SE" sz="2200" dirty="0" err="1"/>
              <a:t>children</a:t>
            </a:r>
            <a:r>
              <a:rPr lang="sv-SE" sz="2200" dirty="0"/>
              <a:t>.</a:t>
            </a:r>
          </a:p>
          <a:p>
            <a:r>
              <a:rPr lang="sv-SE" sz="2200" dirty="0"/>
              <a:t>Read </a:t>
            </a:r>
            <a:r>
              <a:rPr lang="sv-SE" sz="2200" dirty="0" err="1"/>
              <a:t>stories</a:t>
            </a:r>
            <a:r>
              <a:rPr lang="sv-SE" sz="2200" dirty="0"/>
              <a:t> and </a:t>
            </a:r>
            <a:r>
              <a:rPr lang="sv-SE" sz="2200" dirty="0" err="1"/>
              <a:t>watch</a:t>
            </a:r>
            <a:r>
              <a:rPr lang="sv-SE" sz="2200" dirty="0"/>
              <a:t> videos </a:t>
            </a:r>
            <a:r>
              <a:rPr lang="sv-SE" sz="2200" dirty="0" err="1"/>
              <a:t>about</a:t>
            </a:r>
            <a:r>
              <a:rPr lang="sv-SE" sz="2200" dirty="0"/>
              <a:t> </a:t>
            </a:r>
            <a:r>
              <a:rPr lang="sv-SE" sz="2200" dirty="0" err="1"/>
              <a:t>children</a:t>
            </a:r>
            <a:r>
              <a:rPr lang="sv-SE" sz="2200" dirty="0"/>
              <a:t> in different situations </a:t>
            </a:r>
            <a:r>
              <a:rPr lang="sv-SE" sz="2200" dirty="0" err="1"/>
              <a:t>around</a:t>
            </a:r>
            <a:r>
              <a:rPr lang="sv-SE" sz="2200" dirty="0"/>
              <a:t> the </a:t>
            </a:r>
            <a:r>
              <a:rPr lang="sv-SE" sz="2200" dirty="0" err="1"/>
              <a:t>world</a:t>
            </a:r>
            <a:r>
              <a:rPr lang="sv-SE" sz="2200" dirty="0"/>
              <a:t>.</a:t>
            </a:r>
          </a:p>
          <a:p>
            <a:r>
              <a:rPr lang="sv-SE" sz="2200" dirty="0" err="1"/>
              <a:t>Learn</a:t>
            </a:r>
            <a:r>
              <a:rPr lang="sv-SE" sz="2200" dirty="0"/>
              <a:t> from </a:t>
            </a:r>
            <a:r>
              <a:rPr lang="sv-SE" sz="2200" dirty="0" err="1"/>
              <a:t>stories</a:t>
            </a:r>
            <a:r>
              <a:rPr lang="sv-SE" sz="2200" dirty="0"/>
              <a:t> </a:t>
            </a:r>
            <a:r>
              <a:rPr lang="sv-SE" sz="2200" dirty="0" err="1"/>
              <a:t>about</a:t>
            </a:r>
            <a:r>
              <a:rPr lang="sv-SE" sz="2200" dirty="0"/>
              <a:t> the Child </a:t>
            </a:r>
            <a:r>
              <a:rPr lang="sv-SE" sz="2200" dirty="0" err="1"/>
              <a:t>Rights</a:t>
            </a:r>
            <a:r>
              <a:rPr lang="sv-SE" sz="2200" dirty="0"/>
              <a:t> </a:t>
            </a:r>
            <a:r>
              <a:rPr lang="sv-SE" sz="2200" dirty="0" err="1"/>
              <a:t>Heroes</a:t>
            </a:r>
            <a:r>
              <a:rPr lang="sv-SE" sz="2200" dirty="0"/>
              <a:t>.</a:t>
            </a:r>
          </a:p>
          <a:p>
            <a:r>
              <a:rPr lang="sv-SE" sz="2200" dirty="0" err="1"/>
              <a:t>Compare</a:t>
            </a:r>
            <a:r>
              <a:rPr lang="sv-SE" sz="2200" dirty="0"/>
              <a:t> </a:t>
            </a:r>
            <a:r>
              <a:rPr lang="sv-SE" sz="2200" dirty="0" err="1"/>
              <a:t>facts</a:t>
            </a:r>
            <a:r>
              <a:rPr lang="sv-SE" sz="2200" dirty="0"/>
              <a:t> </a:t>
            </a:r>
            <a:r>
              <a:rPr lang="sv-SE" sz="2200" dirty="0" err="1"/>
              <a:t>about</a:t>
            </a:r>
            <a:r>
              <a:rPr lang="sv-SE" sz="2200" dirty="0"/>
              <a:t> </a:t>
            </a:r>
            <a:r>
              <a:rPr lang="sv-SE" sz="2200" dirty="0" err="1"/>
              <a:t>children’s</a:t>
            </a:r>
            <a:r>
              <a:rPr lang="sv-SE" sz="2200" dirty="0"/>
              <a:t> </a:t>
            </a:r>
            <a:r>
              <a:rPr lang="sv-SE" sz="2200" dirty="0" err="1"/>
              <a:t>rights</a:t>
            </a:r>
            <a:r>
              <a:rPr lang="sv-SE" sz="2200" dirty="0"/>
              <a:t> </a:t>
            </a:r>
            <a:r>
              <a:rPr lang="sv-SE" sz="2200" dirty="0" err="1"/>
              <a:t>around</a:t>
            </a:r>
            <a:r>
              <a:rPr lang="sv-SE" sz="2200" dirty="0"/>
              <a:t> the </a:t>
            </a:r>
            <a:r>
              <a:rPr lang="sv-SE" sz="2200" dirty="0" err="1"/>
              <a:t>world</a:t>
            </a:r>
            <a:r>
              <a:rPr lang="sv-SE" sz="2200" dirty="0"/>
              <a:t> </a:t>
            </a:r>
            <a:r>
              <a:rPr lang="sv-SE" sz="2200" dirty="0" err="1"/>
              <a:t>with</a:t>
            </a:r>
            <a:r>
              <a:rPr lang="sv-SE" sz="2200" dirty="0"/>
              <a:t> </a:t>
            </a:r>
            <a:r>
              <a:rPr lang="sv-SE" sz="2200" dirty="0" err="1"/>
              <a:t>how</a:t>
            </a:r>
            <a:r>
              <a:rPr lang="sv-SE" sz="2200" dirty="0"/>
              <a:t> </a:t>
            </a:r>
            <a:r>
              <a:rPr lang="sv-SE" sz="2200" dirty="0" err="1"/>
              <a:t>things</a:t>
            </a:r>
            <a:r>
              <a:rPr lang="sv-SE" sz="2200" dirty="0"/>
              <a:t> </a:t>
            </a:r>
            <a:r>
              <a:rPr lang="sv-SE" sz="2200" dirty="0" err="1"/>
              <a:t>are</a:t>
            </a:r>
            <a:r>
              <a:rPr lang="sv-SE" sz="2200" dirty="0"/>
              <a:t> </a:t>
            </a:r>
            <a:r>
              <a:rPr lang="sv-SE" sz="2200" dirty="0" err="1"/>
              <a:t>where</a:t>
            </a:r>
            <a:r>
              <a:rPr lang="sv-SE" sz="2200" dirty="0"/>
              <a:t> </a:t>
            </a:r>
            <a:r>
              <a:rPr lang="sv-SE" sz="2200" dirty="0" err="1"/>
              <a:t>you</a:t>
            </a:r>
            <a:r>
              <a:rPr lang="sv-SE" sz="2200" dirty="0"/>
              <a:t> live and in </a:t>
            </a:r>
            <a:r>
              <a:rPr lang="sv-SE" sz="2200" dirty="0" err="1"/>
              <a:t>our</a:t>
            </a:r>
            <a:r>
              <a:rPr lang="sv-SE" sz="2200" dirty="0"/>
              <a:t> country.</a:t>
            </a:r>
          </a:p>
          <a:p>
            <a:endParaRPr lang="sv-SE" sz="2200" dirty="0" err="1"/>
          </a:p>
        </p:txBody>
      </p:sp>
      <p:pic>
        <p:nvPicPr>
          <p:cNvPr id="8" name="Picture 7">
            <a:extLst>
              <a:ext uri="{FF2B5EF4-FFF2-40B4-BE49-F238E27FC236}">
                <a16:creationId xmlns:a16="http://schemas.microsoft.com/office/drawing/2014/main" id="{75E9D04A-4C20-F84B-8232-57D412AB8D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55147">
            <a:off x="5993560" y="1383060"/>
            <a:ext cx="5350826" cy="37665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50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0" name="Text Placeholder 9">
            <a:extLst>
              <a:ext uri="{FF2B5EF4-FFF2-40B4-BE49-F238E27FC236}">
                <a16:creationId xmlns:a16="http://schemas.microsoft.com/office/drawing/2014/main" id="{8F762EEF-37BA-D247-B02F-7FDDB8E28434}"/>
              </a:ext>
            </a:extLst>
          </p:cNvPr>
          <p:cNvSpPr>
            <a:spLocks noGrp="1"/>
          </p:cNvSpPr>
          <p:nvPr>
            <p:ph type="body" sz="quarter" idx="18"/>
          </p:nvPr>
        </p:nvSpPr>
        <p:spPr>
          <a:xfrm>
            <a:off x="838202" y="2369500"/>
            <a:ext cx="5031335" cy="3168649"/>
          </a:xfrm>
        </p:spPr>
        <p:txBody>
          <a:bodyPr/>
          <a:lstStyle/>
          <a:p>
            <a:pPr marL="0" lvl="0" indent="0">
              <a:buNone/>
            </a:pPr>
            <a:r>
              <a:rPr lang="en-GB" sz="2200" dirty="0"/>
              <a:t>17 Global Goals for sustainable development aims to make life better for children by the year 2030 and:</a:t>
            </a:r>
          </a:p>
          <a:p>
            <a:pPr lvl="0"/>
            <a:r>
              <a:rPr lang="en-GB" sz="2200" dirty="0"/>
              <a:t>End poverty. </a:t>
            </a:r>
          </a:p>
          <a:p>
            <a:pPr lvl="0"/>
            <a:r>
              <a:rPr lang="en-GB" sz="2200" dirty="0"/>
              <a:t>Reduce inequalities between people and between countries.</a:t>
            </a:r>
          </a:p>
          <a:p>
            <a:pPr lvl="0"/>
            <a:endParaRPr lang="en-GB" sz="2200" dirty="0"/>
          </a:p>
          <a:p>
            <a:pPr lvl="0"/>
            <a:endParaRPr lang="en-GB" sz="2200" dirty="0"/>
          </a:p>
        </p:txBody>
      </p:sp>
      <p:sp>
        <p:nvSpPr>
          <p:cNvPr id="7" name="Title 19">
            <a:extLst>
              <a:ext uri="{FF2B5EF4-FFF2-40B4-BE49-F238E27FC236}">
                <a16:creationId xmlns:a16="http://schemas.microsoft.com/office/drawing/2014/main" id="{4FF5F732-DDB2-F746-B9AF-A801D2BD77E6}"/>
              </a:ext>
            </a:extLst>
          </p:cNvPr>
          <p:cNvSpPr>
            <a:spLocks noGrp="1"/>
          </p:cNvSpPr>
          <p:nvPr>
            <p:ph type="title"/>
          </p:nvPr>
        </p:nvSpPr>
        <p:spPr>
          <a:xfrm>
            <a:off x="838202" y="640713"/>
            <a:ext cx="5995084" cy="1728787"/>
          </a:xfrm>
        </p:spPr>
        <p:txBody>
          <a:bodyPr/>
          <a:lstStyle/>
          <a:p>
            <a:r>
              <a:rPr lang="en-SE" b="1" dirty="0"/>
              <a:t>Step 4: The Global Goals</a:t>
            </a:r>
            <a:endParaRPr lang="en-SE" dirty="0"/>
          </a:p>
        </p:txBody>
      </p:sp>
      <p:pic>
        <p:nvPicPr>
          <p:cNvPr id="5" name="Picture 4">
            <a:extLst>
              <a:ext uri="{FF2B5EF4-FFF2-40B4-BE49-F238E27FC236}">
                <a16:creationId xmlns:a16="http://schemas.microsoft.com/office/drawing/2014/main" id="{50F5AC0A-82E3-FF4D-849B-4C1BE0676E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0627" y="894945"/>
            <a:ext cx="2390055" cy="2816333"/>
          </a:xfrm>
          <a:prstGeom prst="rect">
            <a:avLst/>
          </a:prstGeom>
        </p:spPr>
      </p:pic>
      <p:pic>
        <p:nvPicPr>
          <p:cNvPr id="9" name="Picture Placeholder 8">
            <a:extLst>
              <a:ext uri="{FF2B5EF4-FFF2-40B4-BE49-F238E27FC236}">
                <a16:creationId xmlns:a16="http://schemas.microsoft.com/office/drawing/2014/main" id="{D94F368E-1F51-0044-AE62-86BEC75AFAB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9098555" y="894945"/>
            <a:ext cx="2503407" cy="2816333"/>
          </a:xfrm>
        </p:spPr>
      </p:pic>
      <p:pic>
        <p:nvPicPr>
          <p:cNvPr id="11" name="Picture 10">
            <a:extLst>
              <a:ext uri="{FF2B5EF4-FFF2-40B4-BE49-F238E27FC236}">
                <a16:creationId xmlns:a16="http://schemas.microsoft.com/office/drawing/2014/main" id="{C8706E9A-33B5-3C45-A0D9-D27441077AF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86359" y="3743149"/>
            <a:ext cx="4267439" cy="2761284"/>
          </a:xfrm>
          <a:prstGeom prst="rect">
            <a:avLst/>
          </a:prstGeom>
        </p:spPr>
      </p:pic>
    </p:spTree>
    <p:extLst>
      <p:ext uri="{BB962C8B-B14F-4D97-AF65-F5344CB8AC3E}">
        <p14:creationId xmlns:p14="http://schemas.microsoft.com/office/powerpoint/2010/main" val="139568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620CD8-495A-884A-9BB8-723DA529A912}"/>
              </a:ext>
            </a:extLst>
          </p:cNvPr>
          <p:cNvSpPr txBox="1"/>
          <p:nvPr/>
        </p:nvSpPr>
        <p:spPr>
          <a:xfrm>
            <a:off x="1935804" y="894945"/>
            <a:ext cx="184731" cy="369332"/>
          </a:xfrm>
          <a:prstGeom prst="rect">
            <a:avLst/>
          </a:prstGeom>
          <a:noFill/>
        </p:spPr>
        <p:txBody>
          <a:bodyPr wrap="none" rtlCol="0">
            <a:spAutoFit/>
          </a:bodyPr>
          <a:lstStyle/>
          <a:p>
            <a:endParaRPr lang="en-GB" dirty="0"/>
          </a:p>
        </p:txBody>
      </p:sp>
      <p:sp>
        <p:nvSpPr>
          <p:cNvPr id="11" name="Title 19">
            <a:extLst>
              <a:ext uri="{FF2B5EF4-FFF2-40B4-BE49-F238E27FC236}">
                <a16:creationId xmlns:a16="http://schemas.microsoft.com/office/drawing/2014/main" id="{609E957F-EE1C-534F-8322-A2283E7B66DA}"/>
              </a:ext>
            </a:extLst>
          </p:cNvPr>
          <p:cNvSpPr>
            <a:spLocks noGrp="1"/>
          </p:cNvSpPr>
          <p:nvPr>
            <p:ph type="title"/>
          </p:nvPr>
        </p:nvSpPr>
        <p:spPr>
          <a:xfrm>
            <a:off x="838202" y="838800"/>
            <a:ext cx="4130308" cy="1728787"/>
          </a:xfrm>
        </p:spPr>
        <p:txBody>
          <a:bodyPr>
            <a:normAutofit/>
          </a:bodyPr>
          <a:lstStyle/>
          <a:p>
            <a:r>
              <a:rPr lang="en-SE" b="1" dirty="0"/>
              <a:t>The Global Goals &amp; Child Rights</a:t>
            </a:r>
            <a:endParaRPr lang="en-SE" dirty="0"/>
          </a:p>
        </p:txBody>
      </p:sp>
      <p:sp>
        <p:nvSpPr>
          <p:cNvPr id="9" name="Text Placeholder 9">
            <a:extLst>
              <a:ext uri="{FF2B5EF4-FFF2-40B4-BE49-F238E27FC236}">
                <a16:creationId xmlns:a16="http://schemas.microsoft.com/office/drawing/2014/main" id="{55B338EA-0C81-A747-BFF4-AFCD311F1857}"/>
              </a:ext>
            </a:extLst>
          </p:cNvPr>
          <p:cNvSpPr>
            <a:spLocks noGrp="1"/>
          </p:cNvSpPr>
          <p:nvPr>
            <p:ph type="body" sz="quarter" idx="18"/>
          </p:nvPr>
        </p:nvSpPr>
        <p:spPr>
          <a:xfrm>
            <a:off x="838202" y="2478937"/>
            <a:ext cx="4599646" cy="3168649"/>
          </a:xfrm>
        </p:spPr>
        <p:txBody>
          <a:bodyPr/>
          <a:lstStyle/>
          <a:p>
            <a:r>
              <a:rPr lang="sv-SE" sz="2200" dirty="0"/>
              <a:t>The Global </a:t>
            </a:r>
            <a:r>
              <a:rPr lang="sv-SE" sz="2200" dirty="0" err="1"/>
              <a:t>Goals</a:t>
            </a:r>
            <a:r>
              <a:rPr lang="sv-SE" sz="2200" dirty="0"/>
              <a:t> </a:t>
            </a:r>
            <a:r>
              <a:rPr lang="sv-SE" sz="2200" dirty="0" err="1"/>
              <a:t>are</a:t>
            </a:r>
            <a:r>
              <a:rPr lang="sv-SE" sz="2200" dirty="0"/>
              <a:t> </a:t>
            </a:r>
            <a:r>
              <a:rPr lang="sv-SE" sz="2200" dirty="0" err="1"/>
              <a:t>linked</a:t>
            </a:r>
            <a:r>
              <a:rPr lang="sv-SE" sz="2200" dirty="0"/>
              <a:t> to the </a:t>
            </a:r>
            <a:r>
              <a:rPr lang="sv-SE" sz="2200" dirty="0" err="1"/>
              <a:t>Rights</a:t>
            </a:r>
            <a:r>
              <a:rPr lang="sv-SE" sz="2200" dirty="0"/>
              <a:t> </a:t>
            </a:r>
            <a:r>
              <a:rPr lang="sv-SE" sz="2200" dirty="0" err="1"/>
              <a:t>of</a:t>
            </a:r>
            <a:r>
              <a:rPr lang="sv-SE" sz="2200" dirty="0"/>
              <a:t> the Child.</a:t>
            </a:r>
          </a:p>
          <a:p>
            <a:r>
              <a:rPr lang="sv-SE" sz="2200" dirty="0"/>
              <a:t>Global </a:t>
            </a:r>
            <a:r>
              <a:rPr lang="sv-SE" sz="2200" dirty="0" err="1"/>
              <a:t>Goal</a:t>
            </a:r>
            <a:r>
              <a:rPr lang="sv-SE" sz="2200" dirty="0"/>
              <a:t> 5 is </a:t>
            </a:r>
            <a:r>
              <a:rPr lang="sv-SE" sz="2200" dirty="0" err="1"/>
              <a:t>about</a:t>
            </a:r>
            <a:r>
              <a:rPr lang="sv-SE" sz="2200" dirty="0"/>
              <a:t> </a:t>
            </a:r>
            <a:r>
              <a:rPr lang="sv-SE" sz="2200" dirty="0" err="1"/>
              <a:t>reaching</a:t>
            </a:r>
            <a:r>
              <a:rPr lang="sv-SE" sz="2200" dirty="0"/>
              <a:t> </a:t>
            </a:r>
            <a:r>
              <a:rPr lang="sv-SE" sz="2200" dirty="0" err="1"/>
              <a:t>equality</a:t>
            </a:r>
            <a:r>
              <a:rPr lang="sv-SE" sz="2200" dirty="0"/>
              <a:t> </a:t>
            </a:r>
            <a:r>
              <a:rPr lang="sv-SE" sz="2200" dirty="0" err="1"/>
              <a:t>between</a:t>
            </a:r>
            <a:r>
              <a:rPr lang="sv-SE" sz="2200" dirty="0"/>
              <a:t> </a:t>
            </a:r>
            <a:r>
              <a:rPr lang="sv-SE" sz="2200" dirty="0" err="1"/>
              <a:t>girls</a:t>
            </a:r>
            <a:r>
              <a:rPr lang="sv-SE" sz="2200" dirty="0"/>
              <a:t> and boys, </a:t>
            </a:r>
            <a:r>
              <a:rPr lang="sv-SE" sz="2200" dirty="0" err="1"/>
              <a:t>women</a:t>
            </a:r>
            <a:r>
              <a:rPr lang="sv-SE" sz="2200" dirty="0"/>
              <a:t> and men. </a:t>
            </a:r>
          </a:p>
          <a:p>
            <a:r>
              <a:rPr lang="sv-SE" sz="2200" dirty="0"/>
              <a:t>If the </a:t>
            </a:r>
            <a:r>
              <a:rPr lang="sv-SE" sz="2200" dirty="0" err="1"/>
              <a:t>Goals</a:t>
            </a:r>
            <a:r>
              <a:rPr lang="sv-SE" sz="2200" dirty="0"/>
              <a:t> </a:t>
            </a:r>
            <a:r>
              <a:rPr lang="sv-SE" sz="2200" dirty="0" err="1"/>
              <a:t>are</a:t>
            </a:r>
            <a:r>
              <a:rPr lang="sv-SE" sz="2200" dirty="0"/>
              <a:t> </a:t>
            </a:r>
            <a:r>
              <a:rPr lang="sv-SE" sz="2200" dirty="0" err="1"/>
              <a:t>achieved</a:t>
            </a:r>
            <a:r>
              <a:rPr lang="sv-SE" sz="2200" dirty="0"/>
              <a:t>, </a:t>
            </a:r>
            <a:r>
              <a:rPr lang="sv-SE" sz="2200" dirty="0" err="1"/>
              <a:t>life</a:t>
            </a:r>
            <a:r>
              <a:rPr lang="sv-SE" sz="2200" dirty="0"/>
              <a:t> </a:t>
            </a:r>
            <a:r>
              <a:rPr lang="sv-SE" sz="2200" dirty="0" err="1"/>
              <a:t>will</a:t>
            </a:r>
            <a:r>
              <a:rPr lang="sv-SE" sz="2200" dirty="0"/>
              <a:t> be </a:t>
            </a:r>
            <a:r>
              <a:rPr lang="sv-SE" sz="2200" dirty="0" err="1"/>
              <a:t>better</a:t>
            </a:r>
            <a:r>
              <a:rPr lang="sv-SE" sz="2200" dirty="0"/>
              <a:t> for </a:t>
            </a:r>
            <a:r>
              <a:rPr lang="sv-SE" sz="2200" dirty="0" err="1"/>
              <a:t>children</a:t>
            </a:r>
            <a:r>
              <a:rPr lang="sv-SE" sz="2200" dirty="0"/>
              <a:t>. </a:t>
            </a:r>
          </a:p>
          <a:p>
            <a:r>
              <a:rPr lang="sv-SE" sz="2200" dirty="0"/>
              <a:t>If the </a:t>
            </a:r>
            <a:r>
              <a:rPr lang="sv-SE" sz="2200" dirty="0" err="1"/>
              <a:t>Goals</a:t>
            </a:r>
            <a:r>
              <a:rPr lang="sv-SE" sz="2200" dirty="0"/>
              <a:t> </a:t>
            </a:r>
            <a:r>
              <a:rPr lang="sv-SE" sz="2200" dirty="0" err="1"/>
              <a:t>are</a:t>
            </a:r>
            <a:r>
              <a:rPr lang="sv-SE" sz="2200" dirty="0"/>
              <a:t> not </a:t>
            </a:r>
            <a:r>
              <a:rPr lang="sv-SE" sz="2200" dirty="0" err="1"/>
              <a:t>achieved</a:t>
            </a:r>
            <a:r>
              <a:rPr lang="sv-SE" sz="2200" dirty="0"/>
              <a:t>, </a:t>
            </a:r>
            <a:r>
              <a:rPr lang="sv-SE" sz="2200" dirty="0" err="1"/>
              <a:t>violations</a:t>
            </a:r>
            <a:r>
              <a:rPr lang="sv-SE" sz="2200" dirty="0"/>
              <a:t> </a:t>
            </a:r>
            <a:r>
              <a:rPr lang="sv-SE" sz="2200" dirty="0" err="1"/>
              <a:t>of</a:t>
            </a:r>
            <a:r>
              <a:rPr lang="sv-SE" sz="2200" dirty="0"/>
              <a:t> </a:t>
            </a:r>
            <a:r>
              <a:rPr lang="sv-SE" sz="2200" dirty="0" err="1"/>
              <a:t>children’s</a:t>
            </a:r>
            <a:r>
              <a:rPr lang="sv-SE" sz="2200" dirty="0"/>
              <a:t> and </a:t>
            </a:r>
            <a:r>
              <a:rPr lang="sv-SE" sz="2200" dirty="0" err="1"/>
              <a:t>girls</a:t>
            </a:r>
            <a:r>
              <a:rPr lang="sv-SE" sz="2200" dirty="0"/>
              <a:t>’ </a:t>
            </a:r>
            <a:r>
              <a:rPr lang="sv-SE" sz="2200" dirty="0" err="1"/>
              <a:t>rights</a:t>
            </a:r>
            <a:r>
              <a:rPr lang="sv-SE" sz="2200" dirty="0"/>
              <a:t> </a:t>
            </a:r>
            <a:r>
              <a:rPr lang="sv-SE" sz="2200" dirty="0" err="1"/>
              <a:t>will</a:t>
            </a:r>
            <a:r>
              <a:rPr lang="sv-SE" sz="2200" dirty="0"/>
              <a:t> </a:t>
            </a:r>
            <a:r>
              <a:rPr lang="sv-SE" sz="2200" dirty="0" err="1"/>
              <a:t>continue</a:t>
            </a:r>
            <a:r>
              <a:rPr lang="sv-SE" sz="2200" dirty="0"/>
              <a:t>.</a:t>
            </a:r>
          </a:p>
          <a:p>
            <a:endParaRPr lang="sv-SE" sz="2200" dirty="0"/>
          </a:p>
        </p:txBody>
      </p:sp>
      <p:pic>
        <p:nvPicPr>
          <p:cNvPr id="8" name="Picture 7">
            <a:extLst>
              <a:ext uri="{FF2B5EF4-FFF2-40B4-BE49-F238E27FC236}">
                <a16:creationId xmlns:a16="http://schemas.microsoft.com/office/drawing/2014/main" id="{BDBB647B-5A35-834F-A3DC-70A1646E0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0507" y="326498"/>
            <a:ext cx="3399664" cy="4130776"/>
          </a:xfrm>
          <a:prstGeom prst="rect">
            <a:avLst/>
          </a:prstGeom>
        </p:spPr>
      </p:pic>
      <p:pic>
        <p:nvPicPr>
          <p:cNvPr id="10" name="Picture 9">
            <a:extLst>
              <a:ext uri="{FF2B5EF4-FFF2-40B4-BE49-F238E27FC236}">
                <a16:creationId xmlns:a16="http://schemas.microsoft.com/office/drawing/2014/main" id="{7E406E31-B96A-AD47-BE8E-840ED8E64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0507" y="396207"/>
            <a:ext cx="1306986" cy="1306986"/>
          </a:xfrm>
          <a:prstGeom prst="rect">
            <a:avLst/>
          </a:prstGeom>
        </p:spPr>
      </p:pic>
      <p:pic>
        <p:nvPicPr>
          <p:cNvPr id="12" name="Picture 11">
            <a:extLst>
              <a:ext uri="{FF2B5EF4-FFF2-40B4-BE49-F238E27FC236}">
                <a16:creationId xmlns:a16="http://schemas.microsoft.com/office/drawing/2014/main" id="{1497922E-7356-C946-B6BF-9816F975DB8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22724">
            <a:off x="6136998" y="3106612"/>
            <a:ext cx="3649533" cy="25773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8311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5200</Words>
  <Application>Microsoft Macintosh PowerPoint</Application>
  <PresentationFormat>Widescreen</PresentationFormat>
  <Paragraphs>429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Noto IKEA Latin</vt:lpstr>
      <vt:lpstr>Office Theme</vt:lpstr>
      <vt:lpstr>The World’s Children’s Prize Program</vt:lpstr>
      <vt:lpstr>What can children do, as Child Rights Ambassadors?</vt:lpstr>
      <vt:lpstr>PowerPoint Presentation</vt:lpstr>
      <vt:lpstr>Steps in the WCP Program</vt:lpstr>
      <vt:lpstr>Step 1: The Rights of the Child</vt:lpstr>
      <vt:lpstr>PowerPoint Presentation</vt:lpstr>
      <vt:lpstr>Step 3: The Rights of the Child in the world</vt:lpstr>
      <vt:lpstr>Step 4: The Global Goals</vt:lpstr>
      <vt:lpstr>The Global Goals &amp; Child Rights</vt:lpstr>
      <vt:lpstr>Global Goal 13: Climate Action</vt:lpstr>
      <vt:lpstr>How does Climate Change impact us?</vt:lpstr>
      <vt:lpstr>What’s it like where you live?</vt:lpstr>
      <vt:lpstr>Meal break</vt:lpstr>
      <vt:lpstr>Step 5: The Child Rights Heroes</vt:lpstr>
      <vt:lpstr>Child Rights Heroes</vt:lpstr>
      <vt:lpstr>Creative activities: Draw and paint. Act out scenes from the Child Rights Heroes’ lives and the children’s lives</vt:lpstr>
      <vt:lpstr>Step 6: Democracy and election campaigns</vt:lpstr>
      <vt:lpstr>The Global Vote</vt:lpstr>
      <vt:lpstr>Voting booth for secrecy</vt:lpstr>
      <vt:lpstr>Create ballot boxes</vt:lpstr>
      <vt:lpstr>Count the votes!</vt:lpstr>
      <vt:lpstr>Practice vote: Corporal punishment should be banned in schools. YES or NO? </vt:lpstr>
      <vt:lpstr>Changemaker Day </vt:lpstr>
      <vt:lpstr>The Global Vote</vt:lpstr>
      <vt:lpstr>The Children’s Manifestation for Change</vt:lpstr>
      <vt:lpstr>Round the Globe Run</vt:lpstr>
      <vt:lpstr>Climate action  with litter picking</vt:lpstr>
      <vt:lpstr>Your day – your decision!</vt:lpstr>
      <vt:lpstr>Result of the vote!</vt:lpstr>
      <vt:lpstr>Follow and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Carmilla Floyd</dc:creator>
  <cp:lastModifiedBy>Carmilla Floyd</cp:lastModifiedBy>
  <cp:revision>5</cp:revision>
  <dcterms:created xsi:type="dcterms:W3CDTF">2021-11-16T14:35:52Z</dcterms:created>
  <dcterms:modified xsi:type="dcterms:W3CDTF">2021-11-23T15:21:15Z</dcterms:modified>
</cp:coreProperties>
</file>